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2" r:id="rId1"/>
  </p:sldMasterIdLst>
  <p:notesMasterIdLst>
    <p:notesMasterId r:id="rId25"/>
  </p:notesMasterIdLst>
  <p:sldIdLst>
    <p:sldId id="323" r:id="rId2"/>
    <p:sldId id="324" r:id="rId3"/>
    <p:sldId id="325" r:id="rId4"/>
    <p:sldId id="326" r:id="rId5"/>
    <p:sldId id="379" r:id="rId6"/>
    <p:sldId id="380" r:id="rId7"/>
    <p:sldId id="327" r:id="rId8"/>
    <p:sldId id="349" r:id="rId9"/>
    <p:sldId id="355" r:id="rId10"/>
    <p:sldId id="381" r:id="rId11"/>
    <p:sldId id="382" r:id="rId12"/>
    <p:sldId id="383" r:id="rId13"/>
    <p:sldId id="329" r:id="rId14"/>
    <p:sldId id="366" r:id="rId15"/>
    <p:sldId id="367" r:id="rId16"/>
    <p:sldId id="375" r:id="rId17"/>
    <p:sldId id="376" r:id="rId18"/>
    <p:sldId id="364" r:id="rId19"/>
    <p:sldId id="361" r:id="rId20"/>
    <p:sldId id="362" r:id="rId21"/>
    <p:sldId id="373" r:id="rId22"/>
    <p:sldId id="378" r:id="rId23"/>
    <p:sldId id="330"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gun Vagun" initials="VV" lastIdx="1" clrIdx="0">
    <p:extLst>
      <p:ext uri="{19B8F6BF-5375-455C-9EA6-DF929625EA0E}">
        <p15:presenceInfo xmlns:p15="http://schemas.microsoft.com/office/powerpoint/2012/main" userId="2eec6f31438e12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19F"/>
    <a:srgbClr val="BCA890"/>
    <a:srgbClr val="FEF6B0"/>
    <a:srgbClr val="B1172E"/>
    <a:srgbClr val="EF902A"/>
    <a:srgbClr val="66676C"/>
    <a:srgbClr val="FDD195"/>
    <a:srgbClr val="F7BE5D"/>
    <a:srgbClr val="F59945"/>
    <a:srgbClr val="8AA3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36" autoAdjust="0"/>
    <p:restoredTop sz="96318" autoAdjust="0"/>
  </p:normalViewPr>
  <p:slideViewPr>
    <p:cSldViewPr snapToGrid="0">
      <p:cViewPr varScale="1">
        <p:scale>
          <a:sx n="81" d="100"/>
          <a:sy n="81" d="100"/>
        </p:scale>
        <p:origin x="534"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7C8D6-8378-491C-A88C-F5C0F1DDB3DF}" type="datetimeFigureOut">
              <a:rPr lang="zh-CN" altLang="en-US" smtClean="0"/>
              <a:pPr/>
              <a:t>2021/6/23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81912-8CC0-4B9F-BE2A-5B54BD796BF3}" type="slidenum">
              <a:rPr lang="zh-CN" altLang="en-US" smtClean="0"/>
              <a:pPr/>
              <a:t>‹#›</a:t>
            </a:fld>
            <a:endParaRPr lang="zh-CN" altLang="en-US"/>
          </a:p>
        </p:txBody>
      </p:sp>
    </p:spTree>
    <p:extLst>
      <p:ext uri="{BB962C8B-B14F-4D97-AF65-F5344CB8AC3E}">
        <p14:creationId xmlns:p14="http://schemas.microsoft.com/office/powerpoint/2010/main" val="2003606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pPr/>
              <a:t>1</a:t>
            </a:fld>
            <a:endParaRPr lang="zh-CN" altLang="en-US"/>
          </a:p>
        </p:txBody>
      </p:sp>
    </p:spTree>
    <p:extLst>
      <p:ext uri="{BB962C8B-B14F-4D97-AF65-F5344CB8AC3E}">
        <p14:creationId xmlns:p14="http://schemas.microsoft.com/office/powerpoint/2010/main" val="1138257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pPr/>
              <a:t>10</a:t>
            </a:fld>
            <a:endParaRPr lang="zh-CN" altLang="en-US"/>
          </a:p>
        </p:txBody>
      </p:sp>
    </p:spTree>
    <p:extLst>
      <p:ext uri="{BB962C8B-B14F-4D97-AF65-F5344CB8AC3E}">
        <p14:creationId xmlns:p14="http://schemas.microsoft.com/office/powerpoint/2010/main" val="657016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pPr/>
              <a:t>11</a:t>
            </a:fld>
            <a:endParaRPr lang="zh-CN" altLang="en-US"/>
          </a:p>
        </p:txBody>
      </p:sp>
    </p:spTree>
    <p:extLst>
      <p:ext uri="{BB962C8B-B14F-4D97-AF65-F5344CB8AC3E}">
        <p14:creationId xmlns:p14="http://schemas.microsoft.com/office/powerpoint/2010/main" val="1090367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pPr/>
              <a:t>12</a:t>
            </a:fld>
            <a:endParaRPr lang="zh-CN" altLang="en-US"/>
          </a:p>
        </p:txBody>
      </p:sp>
    </p:spTree>
    <p:extLst>
      <p:ext uri="{BB962C8B-B14F-4D97-AF65-F5344CB8AC3E}">
        <p14:creationId xmlns:p14="http://schemas.microsoft.com/office/powerpoint/2010/main" val="2902396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pPr/>
              <a:t>13</a:t>
            </a:fld>
            <a:endParaRPr lang="zh-CN" altLang="en-US"/>
          </a:p>
        </p:txBody>
      </p:sp>
    </p:spTree>
    <p:extLst>
      <p:ext uri="{BB962C8B-B14F-4D97-AF65-F5344CB8AC3E}">
        <p14:creationId xmlns:p14="http://schemas.microsoft.com/office/powerpoint/2010/main" val="3331770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pPr/>
              <a:t>14</a:t>
            </a:fld>
            <a:endParaRPr lang="zh-CN" altLang="en-US"/>
          </a:p>
        </p:txBody>
      </p:sp>
    </p:spTree>
    <p:extLst>
      <p:ext uri="{BB962C8B-B14F-4D97-AF65-F5344CB8AC3E}">
        <p14:creationId xmlns:p14="http://schemas.microsoft.com/office/powerpoint/2010/main" val="3788646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pPr/>
              <a:t>15</a:t>
            </a:fld>
            <a:endParaRPr lang="zh-CN" altLang="en-US"/>
          </a:p>
        </p:txBody>
      </p:sp>
    </p:spTree>
    <p:extLst>
      <p:ext uri="{BB962C8B-B14F-4D97-AF65-F5344CB8AC3E}">
        <p14:creationId xmlns:p14="http://schemas.microsoft.com/office/powerpoint/2010/main" val="4256890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pPr/>
              <a:t>18</a:t>
            </a:fld>
            <a:endParaRPr lang="zh-CN" altLang="en-US"/>
          </a:p>
        </p:txBody>
      </p:sp>
    </p:spTree>
    <p:extLst>
      <p:ext uri="{BB962C8B-B14F-4D97-AF65-F5344CB8AC3E}">
        <p14:creationId xmlns:p14="http://schemas.microsoft.com/office/powerpoint/2010/main" val="3735697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pPr/>
              <a:t>19</a:t>
            </a:fld>
            <a:endParaRPr lang="zh-CN" altLang="en-US"/>
          </a:p>
        </p:txBody>
      </p:sp>
    </p:spTree>
    <p:extLst>
      <p:ext uri="{BB962C8B-B14F-4D97-AF65-F5344CB8AC3E}">
        <p14:creationId xmlns:p14="http://schemas.microsoft.com/office/powerpoint/2010/main" val="200426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pPr/>
              <a:t>20</a:t>
            </a:fld>
            <a:endParaRPr lang="zh-CN" altLang="en-US"/>
          </a:p>
        </p:txBody>
      </p:sp>
    </p:spTree>
    <p:extLst>
      <p:ext uri="{BB962C8B-B14F-4D97-AF65-F5344CB8AC3E}">
        <p14:creationId xmlns:p14="http://schemas.microsoft.com/office/powerpoint/2010/main" val="3071466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pPr/>
              <a:t>21</a:t>
            </a:fld>
            <a:endParaRPr lang="zh-CN" altLang="en-US"/>
          </a:p>
        </p:txBody>
      </p:sp>
    </p:spTree>
    <p:extLst>
      <p:ext uri="{BB962C8B-B14F-4D97-AF65-F5344CB8AC3E}">
        <p14:creationId xmlns:p14="http://schemas.microsoft.com/office/powerpoint/2010/main" val="314793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pPr/>
              <a:t>2</a:t>
            </a:fld>
            <a:endParaRPr lang="zh-CN" altLang="en-US"/>
          </a:p>
        </p:txBody>
      </p:sp>
    </p:spTree>
    <p:extLst>
      <p:ext uri="{BB962C8B-B14F-4D97-AF65-F5344CB8AC3E}">
        <p14:creationId xmlns:p14="http://schemas.microsoft.com/office/powerpoint/2010/main" val="2175004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pPr/>
              <a:t>22</a:t>
            </a:fld>
            <a:endParaRPr lang="zh-CN" altLang="en-US"/>
          </a:p>
        </p:txBody>
      </p:sp>
    </p:spTree>
    <p:extLst>
      <p:ext uri="{BB962C8B-B14F-4D97-AF65-F5344CB8AC3E}">
        <p14:creationId xmlns:p14="http://schemas.microsoft.com/office/powerpoint/2010/main" val="2158447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pPr/>
              <a:t>23</a:t>
            </a:fld>
            <a:endParaRPr lang="zh-CN" altLang="en-US"/>
          </a:p>
        </p:txBody>
      </p:sp>
    </p:spTree>
    <p:extLst>
      <p:ext uri="{BB962C8B-B14F-4D97-AF65-F5344CB8AC3E}">
        <p14:creationId xmlns:p14="http://schemas.microsoft.com/office/powerpoint/2010/main" val="2409385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pPr/>
              <a:t>3</a:t>
            </a:fld>
            <a:endParaRPr lang="zh-CN" altLang="en-US"/>
          </a:p>
        </p:txBody>
      </p:sp>
    </p:spTree>
    <p:extLst>
      <p:ext uri="{BB962C8B-B14F-4D97-AF65-F5344CB8AC3E}">
        <p14:creationId xmlns:p14="http://schemas.microsoft.com/office/powerpoint/2010/main" val="1043301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pPr/>
              <a:t>4</a:t>
            </a:fld>
            <a:endParaRPr lang="zh-CN" altLang="en-US"/>
          </a:p>
        </p:txBody>
      </p:sp>
    </p:spTree>
    <p:extLst>
      <p:ext uri="{BB962C8B-B14F-4D97-AF65-F5344CB8AC3E}">
        <p14:creationId xmlns:p14="http://schemas.microsoft.com/office/powerpoint/2010/main" val="1520389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pPr/>
              <a:t>5</a:t>
            </a:fld>
            <a:endParaRPr lang="zh-CN" altLang="en-US"/>
          </a:p>
        </p:txBody>
      </p:sp>
    </p:spTree>
    <p:extLst>
      <p:ext uri="{BB962C8B-B14F-4D97-AF65-F5344CB8AC3E}">
        <p14:creationId xmlns:p14="http://schemas.microsoft.com/office/powerpoint/2010/main" val="3379003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pPr/>
              <a:t>6</a:t>
            </a:fld>
            <a:endParaRPr lang="zh-CN" altLang="en-US"/>
          </a:p>
        </p:txBody>
      </p:sp>
    </p:spTree>
    <p:extLst>
      <p:ext uri="{BB962C8B-B14F-4D97-AF65-F5344CB8AC3E}">
        <p14:creationId xmlns:p14="http://schemas.microsoft.com/office/powerpoint/2010/main" val="2614216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pPr/>
              <a:t>7</a:t>
            </a:fld>
            <a:endParaRPr lang="zh-CN" altLang="en-US"/>
          </a:p>
        </p:txBody>
      </p:sp>
    </p:spTree>
    <p:extLst>
      <p:ext uri="{BB962C8B-B14F-4D97-AF65-F5344CB8AC3E}">
        <p14:creationId xmlns:p14="http://schemas.microsoft.com/office/powerpoint/2010/main" val="740341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pPr/>
              <a:t>8</a:t>
            </a:fld>
            <a:endParaRPr lang="zh-CN" altLang="en-US"/>
          </a:p>
        </p:txBody>
      </p:sp>
    </p:spTree>
    <p:extLst>
      <p:ext uri="{BB962C8B-B14F-4D97-AF65-F5344CB8AC3E}">
        <p14:creationId xmlns:p14="http://schemas.microsoft.com/office/powerpoint/2010/main" val="3267620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pPr/>
              <a:t>9</a:t>
            </a:fld>
            <a:endParaRPr lang="zh-CN" altLang="en-US"/>
          </a:p>
        </p:txBody>
      </p:sp>
    </p:spTree>
    <p:extLst>
      <p:ext uri="{BB962C8B-B14F-4D97-AF65-F5344CB8AC3E}">
        <p14:creationId xmlns:p14="http://schemas.microsoft.com/office/powerpoint/2010/main" val="1905683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TW" altLang="en-US"/>
              <a:t>按一下以編輯母片標題樣式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EE4C556E-D11A-48D7-81C0-B1B5323EC136}" type="datetimeFigureOut">
              <a:rPr lang="zh-CN" altLang="en-US" smtClean="0"/>
              <a:pPr/>
              <a:t>2021/6/23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195263E-7865-4889-9FDE-7A423744D6BB}" type="slidenum">
              <a:rPr lang="zh-CN" altLang="en-US" smtClean="0"/>
              <a:pPr/>
              <a:t>‹#›</a:t>
            </a:fld>
            <a:endParaRPr lang="zh-CN" altLang="en-US"/>
          </a:p>
        </p:txBody>
      </p:sp>
    </p:spTree>
    <p:extLst>
      <p:ext uri="{BB962C8B-B14F-4D97-AF65-F5344CB8AC3E}">
        <p14:creationId xmlns:p14="http://schemas.microsoft.com/office/powerpoint/2010/main" val="657139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2021/6/23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04117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TW" altLang="en-US"/>
              <a:t>按一下以編輯母片標題樣式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2021/6/23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86523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a:t>按一下以編輯母片文字樣式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2021/6/23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26087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TW" altLang="en-US"/>
              <a:t>按一下以編輯母片標題樣式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a:t>按一下以編輯母片文字樣式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2021/6/23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379882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TW" altLang="en-US"/>
              <a:t>按一下以編輯母片標題樣式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a:t>按一下以編輯母片文字樣式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2021/6/23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34295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4C556E-D11A-48D7-81C0-B1B5323EC136}" type="datetimeFigureOut">
              <a:rPr lang="zh-CN" altLang="en-US" smtClean="0"/>
              <a:pPr/>
              <a:t>2021/6/23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195263E-7865-4889-9FDE-7A423744D6BB}" type="slidenum">
              <a:rPr lang="zh-CN" altLang="en-US" smtClean="0"/>
              <a:pPr/>
              <a:t>‹#›</a:t>
            </a:fld>
            <a:endParaRPr lang="zh-CN" altLang="en-US"/>
          </a:p>
        </p:txBody>
      </p:sp>
    </p:spTree>
    <p:extLst>
      <p:ext uri="{BB962C8B-B14F-4D97-AF65-F5344CB8AC3E}">
        <p14:creationId xmlns:p14="http://schemas.microsoft.com/office/powerpoint/2010/main" val="25605871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4C556E-D11A-48D7-81C0-B1B5323EC136}" type="datetimeFigureOut">
              <a:rPr lang="zh-CN" altLang="en-US" smtClean="0"/>
              <a:pPr/>
              <a:t>2021/6/23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195263E-7865-4889-9FDE-7A423744D6BB}" type="slidenum">
              <a:rPr lang="zh-CN" altLang="en-US" smtClean="0"/>
              <a:pPr/>
              <a:t>‹#›</a:t>
            </a:fld>
            <a:endParaRPr lang="zh-CN" altLang="en-US"/>
          </a:p>
        </p:txBody>
      </p:sp>
    </p:spTree>
    <p:extLst>
      <p:ext uri="{BB962C8B-B14F-4D97-AF65-F5344CB8AC3E}">
        <p14:creationId xmlns:p14="http://schemas.microsoft.com/office/powerpoint/2010/main" val="638350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4C556E-D11A-48D7-81C0-B1B5323EC136}" type="datetimeFigureOut">
              <a:rPr lang="zh-CN" altLang="en-US" smtClean="0"/>
              <a:pPr/>
              <a:t>2021/6/23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195263E-7865-4889-9FDE-7A423744D6BB}" type="slidenum">
              <a:rPr lang="zh-CN" altLang="en-US" smtClean="0"/>
              <a:pPr/>
              <a:t>‹#›</a:t>
            </a:fld>
            <a:endParaRPr lang="zh-CN" altLang="en-US"/>
          </a:p>
        </p:txBody>
      </p:sp>
    </p:spTree>
    <p:extLst>
      <p:ext uri="{BB962C8B-B14F-4D97-AF65-F5344CB8AC3E}">
        <p14:creationId xmlns:p14="http://schemas.microsoft.com/office/powerpoint/2010/main" val="1100859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EE4C556E-D11A-48D7-81C0-B1B5323EC136}" type="datetimeFigureOut">
              <a:rPr lang="zh-CN" altLang="en-US" smtClean="0"/>
              <a:pPr/>
              <a:t>2021/6/23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195263E-7865-4889-9FDE-7A423744D6BB}" type="slidenum">
              <a:rPr lang="zh-CN" altLang="en-US" smtClean="0"/>
              <a:pPr/>
              <a:t>‹#›</a:t>
            </a:fld>
            <a:endParaRPr lang="zh-CN" altLang="en-US"/>
          </a:p>
        </p:txBody>
      </p:sp>
    </p:spTree>
    <p:extLst>
      <p:ext uri="{BB962C8B-B14F-4D97-AF65-F5344CB8AC3E}">
        <p14:creationId xmlns:p14="http://schemas.microsoft.com/office/powerpoint/2010/main" val="1767541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E4C556E-D11A-48D7-81C0-B1B5323EC136}" type="datetimeFigureOut">
              <a:rPr lang="zh-CN" altLang="en-US" smtClean="0"/>
              <a:pPr/>
              <a:t>2021/6/23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195263E-7865-4889-9FDE-7A423744D6BB}" type="slidenum">
              <a:rPr lang="zh-CN" altLang="en-US" smtClean="0"/>
              <a:pPr/>
              <a:t>‹#›</a:t>
            </a:fld>
            <a:endParaRPr lang="zh-CN" altLang="en-US"/>
          </a:p>
        </p:txBody>
      </p:sp>
    </p:spTree>
    <p:extLst>
      <p:ext uri="{BB962C8B-B14F-4D97-AF65-F5344CB8AC3E}">
        <p14:creationId xmlns:p14="http://schemas.microsoft.com/office/powerpoint/2010/main" val="617833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EE4C556E-D11A-48D7-81C0-B1B5323EC136}" type="datetimeFigureOut">
              <a:rPr lang="zh-CN" altLang="en-US" smtClean="0"/>
              <a:pPr/>
              <a:t>2021/6/23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195263E-7865-4889-9FDE-7A423744D6BB}" type="slidenum">
              <a:rPr lang="zh-CN" altLang="en-US" smtClean="0"/>
              <a:pPr/>
              <a:t>‹#›</a:t>
            </a:fld>
            <a:endParaRPr lang="zh-CN" altLang="en-US"/>
          </a:p>
        </p:txBody>
      </p:sp>
    </p:spTree>
    <p:extLst>
      <p:ext uri="{BB962C8B-B14F-4D97-AF65-F5344CB8AC3E}">
        <p14:creationId xmlns:p14="http://schemas.microsoft.com/office/powerpoint/2010/main" val="188429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EE4C556E-D11A-48D7-81C0-B1B5323EC136}" type="datetimeFigureOut">
              <a:rPr lang="zh-CN" altLang="en-US" smtClean="0"/>
              <a:pPr/>
              <a:t>2021/6/23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195263E-7865-4889-9FDE-7A423744D6BB}" type="slidenum">
              <a:rPr lang="zh-CN" altLang="en-US" smtClean="0"/>
              <a:pPr/>
              <a:t>‹#›</a:t>
            </a:fld>
            <a:endParaRPr lang="zh-CN" altLang="en-US"/>
          </a:p>
        </p:txBody>
      </p:sp>
    </p:spTree>
    <p:extLst>
      <p:ext uri="{BB962C8B-B14F-4D97-AF65-F5344CB8AC3E}">
        <p14:creationId xmlns:p14="http://schemas.microsoft.com/office/powerpoint/2010/main" val="3437943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4C556E-D11A-48D7-81C0-B1B5323EC136}" type="datetimeFigureOut">
              <a:rPr lang="zh-CN" altLang="en-US" smtClean="0"/>
              <a:pPr/>
              <a:t>2021/6/23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195263E-7865-4889-9FDE-7A423744D6BB}" type="slidenum">
              <a:rPr lang="zh-CN" altLang="en-US" smtClean="0"/>
              <a:pPr/>
              <a:t>‹#›</a:t>
            </a:fld>
            <a:endParaRPr lang="zh-CN" altLang="en-US"/>
          </a:p>
        </p:txBody>
      </p:sp>
    </p:spTree>
    <p:extLst>
      <p:ext uri="{BB962C8B-B14F-4D97-AF65-F5344CB8AC3E}">
        <p14:creationId xmlns:p14="http://schemas.microsoft.com/office/powerpoint/2010/main" val="3179645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TW" altLang="en-US"/>
              <a:t>按一下以編輯母片標題樣式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E4C556E-D11A-48D7-81C0-B1B5323EC136}" type="datetimeFigureOut">
              <a:rPr lang="zh-CN" altLang="en-US" smtClean="0"/>
              <a:pPr/>
              <a:t>2021/6/23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195263E-7865-4889-9FDE-7A423744D6BB}" type="slidenum">
              <a:rPr lang="zh-CN" altLang="en-US" smtClean="0"/>
              <a:pPr/>
              <a:t>‹#›</a:t>
            </a:fld>
            <a:endParaRPr lang="zh-CN" altLang="en-US"/>
          </a:p>
        </p:txBody>
      </p:sp>
    </p:spTree>
    <p:extLst>
      <p:ext uri="{BB962C8B-B14F-4D97-AF65-F5344CB8AC3E}">
        <p14:creationId xmlns:p14="http://schemas.microsoft.com/office/powerpoint/2010/main" val="2474305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E4C556E-D11A-48D7-81C0-B1B5323EC136}" type="datetimeFigureOut">
              <a:rPr lang="zh-CN" altLang="en-US" smtClean="0"/>
              <a:pPr/>
              <a:t>2021/6/23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195263E-7865-4889-9FDE-7A423744D6BB}" type="slidenum">
              <a:rPr lang="zh-CN" altLang="en-US" smtClean="0"/>
              <a:pPr/>
              <a:t>‹#›</a:t>
            </a:fld>
            <a:endParaRPr lang="zh-CN" altLang="en-US"/>
          </a:p>
        </p:txBody>
      </p:sp>
    </p:spTree>
    <p:extLst>
      <p:ext uri="{BB962C8B-B14F-4D97-AF65-F5344CB8AC3E}">
        <p14:creationId xmlns:p14="http://schemas.microsoft.com/office/powerpoint/2010/main" val="1712323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0000">
              <a:schemeClr val="accent4">
                <a:lumMod val="60000"/>
                <a:lumOff val="40000"/>
              </a:schemeClr>
            </a:gs>
            <a:gs pos="100000">
              <a:schemeClr val="bg2">
                <a:shade val="98000"/>
                <a:satMod val="120000"/>
                <a:lumMod val="98000"/>
              </a:schemeClr>
            </a:gs>
          </a:gsLst>
          <a:path path="circle">
            <a:fillToRect l="50000" t="50000" r="100000" b="100000"/>
          </a:path>
          <a:tileRect/>
        </a:grad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6E5758D-A3C3-4E88-8AC0-22500507BD7E}" type="datetimeFigureOut">
              <a:rPr lang="zh-CN" altLang="en-US" smtClean="0">
                <a:solidFill>
                  <a:prstClr val="black">
                    <a:tint val="75000"/>
                  </a:prstClr>
                </a:solidFill>
              </a:rPr>
              <a:pPr/>
              <a:t>2021/6/23</a:t>
            </a:fld>
            <a:endParaRPr lang="zh-CN" altLang="en-US">
              <a:solidFill>
                <a:prstClr val="black">
                  <a:tint val="75000"/>
                </a:prstClr>
              </a:solidFill>
            </a:endParaRP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719341"/>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hyperlink" Target="https://www.youtube.com/watch?v=XjQEzIyeVIA" TargetMode="Externa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storm.mg/article/341198?page=1"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aerobis%20powrlink%20&#32908;&#21147;&#21151;&#33021;&#28204;&#35430;&#22871;&#32068;" TargetMode="External"/><Relationship Id="rId5" Type="http://schemas.openxmlformats.org/officeDocument/2006/relationships/hyperlink" Target="https://zh.wikipedia.org/zh-tw/Flutter" TargetMode="External"/><Relationship Id="rId4" Type="http://schemas.openxmlformats.org/officeDocument/2006/relationships/hyperlink" Target="&#12304;&#38283;&#30332;&#32147;&#39511;&#12305;&#28154;&#35527;flutter&#30340;&#20778;&#40670;&#33287;&#32570;&#40670;"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53F84F8D-DD2D-47F0-B9CB-4282BFFBED7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8" name="组合 7">
            <a:extLst>
              <a:ext uri="{FF2B5EF4-FFF2-40B4-BE49-F238E27FC236}">
                <a16:creationId xmlns:a16="http://schemas.microsoft.com/office/drawing/2014/main" id="{9B47FC7D-B29A-4982-ACBE-B9BA4950977D}"/>
              </a:ext>
            </a:extLst>
          </p:cNvPr>
          <p:cNvGrpSpPr/>
          <p:nvPr/>
        </p:nvGrpSpPr>
        <p:grpSpPr>
          <a:xfrm>
            <a:off x="2704717" y="1965222"/>
            <a:ext cx="5657851" cy="4244193"/>
            <a:chOff x="5572123" y="1172330"/>
            <a:chExt cx="4638737" cy="3479714"/>
          </a:xfrm>
        </p:grpSpPr>
        <p:sp>
          <p:nvSpPr>
            <p:cNvPr id="6" name="矩形 5">
              <a:extLst>
                <a:ext uri="{FF2B5EF4-FFF2-40B4-BE49-F238E27FC236}">
                  <a16:creationId xmlns:a16="http://schemas.microsoft.com/office/drawing/2014/main" id="{D3CC2F9D-F11C-407A-AB65-E0EE6CC94360}"/>
                </a:ext>
              </a:extLst>
            </p:cNvPr>
            <p:cNvSpPr/>
            <p:nvPr/>
          </p:nvSpPr>
          <p:spPr>
            <a:xfrm>
              <a:off x="5572124" y="1172330"/>
              <a:ext cx="105425" cy="3399672"/>
            </a:xfrm>
            <a:prstGeom prst="rect">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935316C-EB4E-4BA5-850F-621F0581A3B2}"/>
                </a:ext>
              </a:extLst>
            </p:cNvPr>
            <p:cNvSpPr/>
            <p:nvPr/>
          </p:nvSpPr>
          <p:spPr>
            <a:xfrm rot="16200000">
              <a:off x="7839755" y="2280939"/>
              <a:ext cx="103473" cy="4638737"/>
            </a:xfrm>
            <a:prstGeom prst="rect">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a:extLst>
              <a:ext uri="{FF2B5EF4-FFF2-40B4-BE49-F238E27FC236}">
                <a16:creationId xmlns:a16="http://schemas.microsoft.com/office/drawing/2014/main" id="{9DB328E2-B371-4F6C-A84F-3EA08E4994D5}"/>
              </a:ext>
            </a:extLst>
          </p:cNvPr>
          <p:cNvSpPr/>
          <p:nvPr/>
        </p:nvSpPr>
        <p:spPr>
          <a:xfrm>
            <a:off x="-3520" y="1328339"/>
            <a:ext cx="12192000" cy="2758980"/>
          </a:xfrm>
          <a:prstGeom prst="rect">
            <a:avLst/>
          </a:prstGeom>
          <a:solidFill>
            <a:srgbClr val="666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021A0774-3A16-4166-BF89-89278E723A25}"/>
              </a:ext>
            </a:extLst>
          </p:cNvPr>
          <p:cNvGrpSpPr/>
          <p:nvPr/>
        </p:nvGrpSpPr>
        <p:grpSpPr>
          <a:xfrm flipH="1" flipV="1">
            <a:off x="2675816" y="1073401"/>
            <a:ext cx="6635093" cy="5038387"/>
            <a:chOff x="5261388" y="519244"/>
            <a:chExt cx="5439954" cy="4130853"/>
          </a:xfrm>
        </p:grpSpPr>
        <p:sp>
          <p:nvSpPr>
            <p:cNvPr id="11" name="矩形 10">
              <a:extLst>
                <a:ext uri="{FF2B5EF4-FFF2-40B4-BE49-F238E27FC236}">
                  <a16:creationId xmlns:a16="http://schemas.microsoft.com/office/drawing/2014/main" id="{E6978693-838A-4100-B55D-559C3D4D1A33}"/>
                </a:ext>
              </a:extLst>
            </p:cNvPr>
            <p:cNvSpPr/>
            <p:nvPr/>
          </p:nvSpPr>
          <p:spPr>
            <a:xfrm>
              <a:off x="5261388" y="529007"/>
              <a:ext cx="105424" cy="4121090"/>
            </a:xfrm>
            <a:prstGeom prst="rect">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443F323-C7F1-4DC4-B8E8-A82189DF9853}"/>
                </a:ext>
              </a:extLst>
            </p:cNvPr>
            <p:cNvSpPr/>
            <p:nvPr/>
          </p:nvSpPr>
          <p:spPr>
            <a:xfrm rot="16200000">
              <a:off x="7931885" y="1880639"/>
              <a:ext cx="110669" cy="5428244"/>
            </a:xfrm>
            <a:prstGeom prst="rect">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902EE91-1744-4201-86D8-9345BC3AA367}"/>
                </a:ext>
              </a:extLst>
            </p:cNvPr>
            <p:cNvSpPr/>
            <p:nvPr/>
          </p:nvSpPr>
          <p:spPr>
            <a:xfrm>
              <a:off x="10595914" y="4240769"/>
              <a:ext cx="105425" cy="363773"/>
            </a:xfrm>
            <a:prstGeom prst="rect">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9C0512E-848F-4EC5-8A5C-4CB0D5698118}"/>
                </a:ext>
              </a:extLst>
            </p:cNvPr>
            <p:cNvSpPr/>
            <p:nvPr/>
          </p:nvSpPr>
          <p:spPr>
            <a:xfrm rot="16200000">
              <a:off x="5498977" y="387080"/>
              <a:ext cx="103474" cy="367801"/>
            </a:xfrm>
            <a:prstGeom prst="rect">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a:extLst>
              <a:ext uri="{FF2B5EF4-FFF2-40B4-BE49-F238E27FC236}">
                <a16:creationId xmlns:a16="http://schemas.microsoft.com/office/drawing/2014/main" id="{229CA21C-4690-466E-A8A0-A301E122288B}"/>
              </a:ext>
            </a:extLst>
          </p:cNvPr>
          <p:cNvSpPr/>
          <p:nvPr/>
        </p:nvSpPr>
        <p:spPr>
          <a:xfrm>
            <a:off x="-102636" y="2278816"/>
            <a:ext cx="12191999" cy="807913"/>
          </a:xfrm>
          <a:prstGeom prst="rect">
            <a:avLst/>
          </a:prstGeom>
        </p:spPr>
        <p:txBody>
          <a:bodyPr wrap="square" lIns="68580" tIns="34290" rIns="68580" bIns="34290">
            <a:spAutoFit/>
          </a:bodyPr>
          <a:lstStyle/>
          <a:p>
            <a:pPr algn="ctr">
              <a:defRPr/>
            </a:pPr>
            <a:r>
              <a:rPr lang="zh-TW" altLang="en-US" sz="4800" spc="225" dirty="0">
                <a:solidFill>
                  <a:schemeClr val="bg1"/>
                </a:solidFill>
                <a:latin typeface="包图粗朗体" panose="02000000000000000000" pitchFamily="2" charset="-122"/>
                <a:ea typeface="包图粗朗体" panose="02000000000000000000" pitchFamily="2" charset="-122"/>
                <a:cs typeface="+mn-ea"/>
              </a:rPr>
              <a:t>年長者肌力測試系統</a:t>
            </a:r>
          </a:p>
        </p:txBody>
      </p:sp>
      <p:sp>
        <p:nvSpPr>
          <p:cNvPr id="2" name="文字方塊 1">
            <a:extLst>
              <a:ext uri="{FF2B5EF4-FFF2-40B4-BE49-F238E27FC236}">
                <a16:creationId xmlns:a16="http://schemas.microsoft.com/office/drawing/2014/main" id="{29B3C473-5305-4480-BF10-2BDE477518EC}"/>
              </a:ext>
            </a:extLst>
          </p:cNvPr>
          <p:cNvSpPr txBox="1"/>
          <p:nvPr/>
        </p:nvSpPr>
        <p:spPr>
          <a:xfrm>
            <a:off x="3707782" y="4101315"/>
            <a:ext cx="4032514" cy="1938992"/>
          </a:xfrm>
          <a:prstGeom prst="rect">
            <a:avLst/>
          </a:prstGeom>
          <a:noFill/>
        </p:spPr>
        <p:txBody>
          <a:bodyPr wrap="none" rtlCol="0">
            <a:spAutoFit/>
          </a:bodyPr>
          <a:lstStyle/>
          <a:p>
            <a:pPr indent="508635" hangingPunct="0"/>
            <a:r>
              <a:rPr lang="zh-TW" altLang="zh-TW" sz="2000" b="1" kern="100" dirty="0">
                <a:effectLst/>
                <a:latin typeface="Times New Roman" panose="02020603050405020304" pitchFamily="18" charset="0"/>
                <a:ea typeface="標楷體" panose="03000509000000000000" pitchFamily="65" charset="-120"/>
                <a:cs typeface="Times New Roman" panose="02020603050405020304" pitchFamily="18" charset="0"/>
              </a:rPr>
              <a:t>組</a:t>
            </a:r>
            <a:r>
              <a:rPr lang="en-US" altLang="zh-TW" sz="2000" b="1"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2000" b="1" kern="100" dirty="0">
                <a:effectLst/>
                <a:latin typeface="Times New Roman" panose="02020603050405020304" pitchFamily="18" charset="0"/>
                <a:ea typeface="標楷體" panose="03000509000000000000" pitchFamily="65" charset="-120"/>
                <a:cs typeface="Times New Roman" panose="02020603050405020304" pitchFamily="18" charset="0"/>
              </a:rPr>
              <a:t>別：第</a:t>
            </a:r>
            <a:r>
              <a:rPr lang="en-US" altLang="zh-TW" sz="2000" b="1" kern="100" dirty="0">
                <a:effectLst/>
                <a:latin typeface="Times New Roman" panose="02020603050405020304" pitchFamily="18" charset="0"/>
                <a:ea typeface="標楷體" panose="03000509000000000000" pitchFamily="65" charset="-120"/>
                <a:cs typeface="Times New Roman" panose="02020603050405020304" pitchFamily="18" charset="0"/>
              </a:rPr>
              <a:t>110406</a:t>
            </a:r>
            <a:r>
              <a:rPr lang="zh-TW" altLang="zh-TW" sz="2000" b="1" kern="100" dirty="0">
                <a:effectLst/>
                <a:latin typeface="Times New Roman" panose="02020603050405020304" pitchFamily="18" charset="0"/>
                <a:ea typeface="標楷體" panose="03000509000000000000" pitchFamily="65" charset="-120"/>
                <a:cs typeface="Times New Roman" panose="02020603050405020304" pitchFamily="18" charset="0"/>
              </a:rPr>
              <a:t>組</a:t>
            </a:r>
            <a:endParaRPr lang="zh-TW" altLang="zh-TW" sz="20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indent="508635" hangingPunct="0"/>
            <a:r>
              <a:rPr lang="zh-TW" altLang="zh-TW" sz="2000" b="1" kern="100" dirty="0">
                <a:effectLst/>
                <a:latin typeface="Times New Roman" panose="02020603050405020304" pitchFamily="18" charset="0"/>
                <a:ea typeface="標楷體" panose="03000509000000000000" pitchFamily="65" charset="-120"/>
                <a:cs typeface="Times New Roman" panose="02020603050405020304" pitchFamily="18" charset="0"/>
              </a:rPr>
              <a:t>題</a:t>
            </a:r>
            <a:r>
              <a:rPr lang="en-US" altLang="zh-TW" sz="2000" b="1"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2000" b="1" kern="100" dirty="0">
                <a:effectLst/>
                <a:latin typeface="Times New Roman" panose="02020603050405020304" pitchFamily="18" charset="0"/>
                <a:ea typeface="標楷體" panose="03000509000000000000" pitchFamily="65" charset="-120"/>
                <a:cs typeface="Times New Roman" panose="02020603050405020304" pitchFamily="18" charset="0"/>
              </a:rPr>
              <a:t>目：年長者肌力測試系統</a:t>
            </a:r>
            <a:endParaRPr lang="zh-TW" altLang="zh-TW" sz="20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indent="508635" hangingPunct="0"/>
            <a:r>
              <a:rPr lang="zh-TW" altLang="zh-TW" sz="2000" b="1" kern="100" dirty="0">
                <a:effectLst/>
                <a:latin typeface="Times New Roman" panose="02020603050405020304" pitchFamily="18" charset="0"/>
                <a:ea typeface="標楷體" panose="03000509000000000000" pitchFamily="65" charset="-120"/>
                <a:cs typeface="Times New Roman" panose="02020603050405020304" pitchFamily="18" charset="0"/>
              </a:rPr>
              <a:t>指導老師：唐日新老師</a:t>
            </a:r>
            <a:endParaRPr lang="zh-TW" altLang="zh-TW" sz="20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indent="508635" hangingPunct="0"/>
            <a:r>
              <a:rPr lang="zh-TW" altLang="zh-TW" sz="2000" b="1" kern="100" dirty="0">
                <a:effectLst/>
                <a:latin typeface="Times New Roman" panose="02020603050405020304" pitchFamily="18" charset="0"/>
                <a:ea typeface="標楷體" panose="03000509000000000000" pitchFamily="65" charset="-120"/>
                <a:cs typeface="Times New Roman" panose="02020603050405020304" pitchFamily="18" charset="0"/>
              </a:rPr>
              <a:t>組</a:t>
            </a:r>
            <a:r>
              <a:rPr lang="en-US" altLang="zh-TW" sz="2000" b="1"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2000" b="1" kern="100" dirty="0">
                <a:effectLst/>
                <a:latin typeface="Times New Roman" panose="02020603050405020304" pitchFamily="18" charset="0"/>
                <a:ea typeface="標楷體" panose="03000509000000000000" pitchFamily="65" charset="-120"/>
                <a:cs typeface="Times New Roman" panose="02020603050405020304" pitchFamily="18" charset="0"/>
              </a:rPr>
              <a:t>長：</a:t>
            </a:r>
            <a:r>
              <a:rPr lang="en-US" altLang="zh-TW" sz="2000" b="1" kern="100" dirty="0">
                <a:effectLst/>
                <a:latin typeface="Times New Roman" panose="02020603050405020304" pitchFamily="18" charset="0"/>
                <a:ea typeface="標楷體" panose="03000509000000000000" pitchFamily="65" charset="-120"/>
                <a:cs typeface="Times New Roman" panose="02020603050405020304" pitchFamily="18" charset="0"/>
              </a:rPr>
              <a:t>10746039 </a:t>
            </a:r>
            <a:r>
              <a:rPr lang="zh-TW" altLang="zh-TW" sz="2000" b="1" kern="100" dirty="0">
                <a:effectLst/>
                <a:latin typeface="Times New Roman" panose="02020603050405020304" pitchFamily="18" charset="0"/>
                <a:ea typeface="標楷體" panose="03000509000000000000" pitchFamily="65" charset="-120"/>
                <a:cs typeface="Times New Roman" panose="02020603050405020304" pitchFamily="18" charset="0"/>
              </a:rPr>
              <a:t>謝弘翊</a:t>
            </a:r>
            <a:endParaRPr lang="zh-TW" altLang="zh-TW" sz="20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indent="508635" hangingPunct="0"/>
            <a:r>
              <a:rPr lang="zh-TW" altLang="zh-TW" sz="2000" b="1" kern="100" dirty="0">
                <a:effectLst/>
                <a:latin typeface="Times New Roman" panose="02020603050405020304" pitchFamily="18" charset="0"/>
                <a:ea typeface="標楷體" panose="03000509000000000000" pitchFamily="65" charset="-120"/>
                <a:cs typeface="Times New Roman" panose="02020603050405020304" pitchFamily="18" charset="0"/>
              </a:rPr>
              <a:t>組</a:t>
            </a:r>
            <a:r>
              <a:rPr lang="en-US" altLang="zh-TW" sz="2000" b="1"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2000" b="1" kern="100" dirty="0">
                <a:effectLst/>
                <a:latin typeface="Times New Roman" panose="02020603050405020304" pitchFamily="18" charset="0"/>
                <a:ea typeface="標楷體" panose="03000509000000000000" pitchFamily="65" charset="-120"/>
                <a:cs typeface="Times New Roman" panose="02020603050405020304" pitchFamily="18" charset="0"/>
              </a:rPr>
              <a:t>員：</a:t>
            </a:r>
            <a:r>
              <a:rPr lang="en-US" altLang="zh-TW" sz="2000" b="1" kern="100" dirty="0">
                <a:effectLst/>
                <a:latin typeface="Times New Roman" panose="02020603050405020304" pitchFamily="18" charset="0"/>
                <a:ea typeface="標楷體" panose="03000509000000000000" pitchFamily="65" charset="-120"/>
                <a:cs typeface="Times New Roman" panose="02020603050405020304" pitchFamily="18" charset="0"/>
              </a:rPr>
              <a:t>10746025 </a:t>
            </a:r>
            <a:r>
              <a:rPr lang="zh-TW" altLang="zh-TW" sz="2000" b="1" kern="100" dirty="0">
                <a:effectLst/>
                <a:latin typeface="Times New Roman" panose="02020603050405020304" pitchFamily="18" charset="0"/>
                <a:ea typeface="標楷體" panose="03000509000000000000" pitchFamily="65" charset="-120"/>
                <a:cs typeface="Times New Roman" panose="02020603050405020304" pitchFamily="18" charset="0"/>
              </a:rPr>
              <a:t>劉智旻</a:t>
            </a:r>
            <a:endParaRPr lang="en-US" altLang="zh-TW" sz="2000" b="1" kern="100" dirty="0">
              <a:latin typeface="Times New Roman" panose="02020603050405020304" pitchFamily="18" charset="0"/>
              <a:ea typeface="標楷體" panose="03000509000000000000" pitchFamily="65" charset="-120"/>
              <a:cs typeface="Times New Roman" panose="02020603050405020304" pitchFamily="18" charset="0"/>
            </a:endParaRPr>
          </a:p>
          <a:p>
            <a:pPr indent="508635" hangingPunct="0"/>
            <a:r>
              <a:rPr lang="zh-TW" altLang="en-US" sz="2000" b="1" kern="1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b="1" kern="100" dirty="0">
                <a:effectLst/>
                <a:latin typeface="Times New Roman" panose="02020603050405020304" pitchFamily="18" charset="0"/>
                <a:ea typeface="標楷體" panose="03000509000000000000" pitchFamily="65" charset="-120"/>
                <a:cs typeface="Times New Roman" panose="02020603050405020304" pitchFamily="18" charset="0"/>
              </a:rPr>
              <a:t>10746040 </a:t>
            </a:r>
            <a:r>
              <a:rPr lang="zh-TW" altLang="zh-TW" sz="2000" b="1" kern="100" dirty="0">
                <a:effectLst/>
                <a:latin typeface="Times New Roman" panose="02020603050405020304" pitchFamily="18" charset="0"/>
                <a:ea typeface="標楷體" panose="03000509000000000000" pitchFamily="65" charset="-120"/>
                <a:cs typeface="Times New Roman" panose="02020603050405020304" pitchFamily="18" charset="0"/>
              </a:rPr>
              <a:t>程以群</a:t>
            </a:r>
            <a:endParaRPr lang="zh-TW" altLang="zh-TW" sz="20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pic>
        <p:nvPicPr>
          <p:cNvPr id="4" name="圖片 3">
            <a:extLst>
              <a:ext uri="{FF2B5EF4-FFF2-40B4-BE49-F238E27FC236}">
                <a16:creationId xmlns:a16="http://schemas.microsoft.com/office/drawing/2014/main" id="{0E28AA07-0D73-4E00-8304-F6A05B7BD8F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6757" y="1393570"/>
            <a:ext cx="2578403" cy="2578403"/>
          </a:xfrm>
          <a:prstGeom prst="rect">
            <a:avLst/>
          </a:prstGeom>
        </p:spPr>
      </p:pic>
      <p:pic>
        <p:nvPicPr>
          <p:cNvPr id="16" name="圖片 15">
            <a:extLst>
              <a:ext uri="{FF2B5EF4-FFF2-40B4-BE49-F238E27FC236}">
                <a16:creationId xmlns:a16="http://schemas.microsoft.com/office/drawing/2014/main" id="{4E9100DE-FDAA-49FF-8ED4-9CD4F6AB0CC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512720" y="1418627"/>
            <a:ext cx="2578403" cy="2578403"/>
          </a:xfrm>
          <a:prstGeom prst="rect">
            <a:avLst/>
          </a:prstGeom>
        </p:spPr>
      </p:pic>
    </p:spTree>
    <p:extLst>
      <p:ext uri="{BB962C8B-B14F-4D97-AF65-F5344CB8AC3E}">
        <p14:creationId xmlns:p14="http://schemas.microsoft.com/office/powerpoint/2010/main" val="207030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3D330BF-38C0-4CF4-ABAD-F71885709CE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a:extLst>
              <a:ext uri="{FF2B5EF4-FFF2-40B4-BE49-F238E27FC236}">
                <a16:creationId xmlns:a16="http://schemas.microsoft.com/office/drawing/2014/main" id="{9DB328E2-B371-4F6C-A84F-3EA08E4994D5}"/>
              </a:ext>
            </a:extLst>
          </p:cNvPr>
          <p:cNvSpPr/>
          <p:nvPr/>
        </p:nvSpPr>
        <p:spPr>
          <a:xfrm>
            <a:off x="0" y="2049510"/>
            <a:ext cx="12192000" cy="2758980"/>
          </a:xfrm>
          <a:prstGeom prst="rect">
            <a:avLst/>
          </a:prstGeom>
          <a:solidFill>
            <a:srgbClr val="666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平行四边形 1">
            <a:extLst>
              <a:ext uri="{FF2B5EF4-FFF2-40B4-BE49-F238E27FC236}">
                <a16:creationId xmlns:a16="http://schemas.microsoft.com/office/drawing/2014/main" id="{6922DCA0-1D99-42A5-A5DB-5AB7C1F9D057}"/>
              </a:ext>
            </a:extLst>
          </p:cNvPr>
          <p:cNvSpPr/>
          <p:nvPr/>
        </p:nvSpPr>
        <p:spPr>
          <a:xfrm>
            <a:off x="1627773" y="1384300"/>
            <a:ext cx="3162300" cy="4089400"/>
          </a:xfrm>
          <a:prstGeom prst="parallelogram">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C32C7B03-B002-46BF-89EE-3893706E6206}"/>
              </a:ext>
            </a:extLst>
          </p:cNvPr>
          <p:cNvSpPr/>
          <p:nvPr/>
        </p:nvSpPr>
        <p:spPr>
          <a:xfrm>
            <a:off x="1976695" y="2049510"/>
            <a:ext cx="2464455" cy="2192908"/>
          </a:xfrm>
          <a:prstGeom prst="rect">
            <a:avLst/>
          </a:prstGeom>
        </p:spPr>
        <p:txBody>
          <a:bodyPr wrap="square" lIns="68580" tIns="34290" rIns="68580" bIns="34290">
            <a:spAutoFit/>
          </a:bodyPr>
          <a:lstStyle/>
          <a:p>
            <a:pPr algn="ctr">
              <a:defRPr/>
            </a:pPr>
            <a:r>
              <a:rPr lang="en-US" altLang="zh-TW" sz="13800" spc="225" dirty="0">
                <a:solidFill>
                  <a:schemeClr val="bg1"/>
                </a:solidFill>
                <a:latin typeface="包图粗朗体" panose="02000000000000000000" pitchFamily="2" charset="-122"/>
                <a:ea typeface="包图粗朗体" panose="02000000000000000000" pitchFamily="2" charset="-122"/>
                <a:cs typeface="+mn-ea"/>
                <a:sym typeface="+mn-lt"/>
              </a:rPr>
              <a:t>3</a:t>
            </a:r>
            <a:endParaRPr sz="13800" spc="225" dirty="0">
              <a:solidFill>
                <a:schemeClr val="bg1"/>
              </a:solidFill>
              <a:latin typeface="包图粗朗体" panose="02000000000000000000" pitchFamily="2" charset="-122"/>
              <a:ea typeface="包图粗朗体" panose="02000000000000000000" pitchFamily="2" charset="-122"/>
              <a:cs typeface="+mn-ea"/>
              <a:sym typeface="+mn-lt"/>
            </a:endParaRPr>
          </a:p>
        </p:txBody>
      </p:sp>
      <p:sp>
        <p:nvSpPr>
          <p:cNvPr id="17" name="矩形 16">
            <a:extLst>
              <a:ext uri="{FF2B5EF4-FFF2-40B4-BE49-F238E27FC236}">
                <a16:creationId xmlns:a16="http://schemas.microsoft.com/office/drawing/2014/main" id="{229CA21C-4690-466E-A8A0-A301E122288B}"/>
              </a:ext>
            </a:extLst>
          </p:cNvPr>
          <p:cNvSpPr/>
          <p:nvPr/>
        </p:nvSpPr>
        <p:spPr>
          <a:xfrm>
            <a:off x="4943761" y="2932710"/>
            <a:ext cx="6060461" cy="992579"/>
          </a:xfrm>
          <a:prstGeom prst="rect">
            <a:avLst/>
          </a:prstGeom>
        </p:spPr>
        <p:txBody>
          <a:bodyPr wrap="square" lIns="68580" tIns="34290" rIns="68580" bIns="34290">
            <a:spAutoFit/>
          </a:bodyPr>
          <a:lstStyle/>
          <a:p>
            <a:pPr algn="ctr">
              <a:defRPr/>
            </a:pPr>
            <a:r>
              <a:rPr lang="zh-TW" altLang="en-US" sz="6000" spc="225" dirty="0">
                <a:solidFill>
                  <a:schemeClr val="bg1"/>
                </a:solidFill>
                <a:latin typeface="字魂59号-创粗黑" panose="00000500000000000000" pitchFamily="2" charset="-122"/>
                <a:ea typeface="字魂59号-创粗黑" panose="00000500000000000000" pitchFamily="2" charset="-122"/>
                <a:cs typeface="+mn-ea"/>
                <a:sym typeface="+mn-lt"/>
              </a:rPr>
              <a:t>功能展示</a:t>
            </a:r>
            <a:endParaRPr lang="en-US" altLang="zh-TW" sz="6000" spc="225" dirty="0">
              <a:solidFill>
                <a:schemeClr val="bg1"/>
              </a:solidFill>
              <a:latin typeface="字魂59号-创粗黑" panose="00000500000000000000" pitchFamily="2" charset="-122"/>
              <a:ea typeface="字魂59号-创粗黑" panose="00000500000000000000" pitchFamily="2" charset="-122"/>
              <a:cs typeface="+mn-ea"/>
              <a:sym typeface="+mn-lt"/>
            </a:endParaRPr>
          </a:p>
        </p:txBody>
      </p:sp>
    </p:spTree>
    <p:extLst>
      <p:ext uri="{BB962C8B-B14F-4D97-AF65-F5344CB8AC3E}">
        <p14:creationId xmlns:p14="http://schemas.microsoft.com/office/powerpoint/2010/main" val="150504379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right)">
                                      <p:cBhvr>
                                        <p:cTn id="11" dur="500"/>
                                        <p:tgtEl>
                                          <p:spTgt spid="16"/>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right)">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866479B-B15A-4E2C-9D08-8BB340721CF6}"/>
              </a:ext>
            </a:extLst>
          </p:cNvPr>
          <p:cNvSpPr/>
          <p:nvPr/>
        </p:nvSpPr>
        <p:spPr>
          <a:xfrm>
            <a:off x="1423656" y="285937"/>
            <a:ext cx="4768529" cy="561692"/>
          </a:xfrm>
          <a:prstGeom prst="rect">
            <a:avLst/>
          </a:prstGeom>
        </p:spPr>
        <p:txBody>
          <a:bodyPr wrap="square" lIns="68580" tIns="34290" rIns="68580" bIns="34290">
            <a:spAutoFit/>
          </a:bodyPr>
          <a:lstStyle/>
          <a:p>
            <a:pPr algn="ctr">
              <a:defRPr/>
            </a:pPr>
            <a:r>
              <a:rPr lang="zh-TW" altLang="en-US" sz="3200" spc="22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功能展示</a:t>
            </a:r>
            <a:r>
              <a:rPr lang="en-US" altLang="zh-TW" sz="3200" spc="22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-APP</a:t>
            </a:r>
            <a:endParaRPr lang="zh-TW" altLang="en-US" sz="3200" spc="22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endParaRPr>
          </a:p>
        </p:txBody>
      </p:sp>
      <p:cxnSp>
        <p:nvCxnSpPr>
          <p:cNvPr id="5" name="直接连接符 4">
            <a:extLst>
              <a:ext uri="{FF2B5EF4-FFF2-40B4-BE49-F238E27FC236}">
                <a16:creationId xmlns:a16="http://schemas.microsoft.com/office/drawing/2014/main" id="{A0FEB712-AA69-4A1D-BD12-92CAB1454E4D}"/>
              </a:ext>
            </a:extLst>
          </p:cNvPr>
          <p:cNvCxnSpPr>
            <a:cxnSpLocks/>
          </p:cNvCxnSpPr>
          <p:nvPr/>
        </p:nvCxnSpPr>
        <p:spPr>
          <a:xfrm>
            <a:off x="806245" y="977901"/>
            <a:ext cx="9635613" cy="1"/>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D4023B69-0A92-4E2A-812D-4EDFAF994518}"/>
              </a:ext>
            </a:extLst>
          </p:cNvPr>
          <p:cNvSpPr txBox="1"/>
          <p:nvPr/>
        </p:nvSpPr>
        <p:spPr>
          <a:xfrm>
            <a:off x="752700" y="1279047"/>
            <a:ext cx="9228581" cy="954107"/>
          </a:xfrm>
          <a:prstGeom prst="rect">
            <a:avLst/>
          </a:prstGeom>
          <a:noFill/>
        </p:spPr>
        <p:txBody>
          <a:bodyPr wrap="square" rtlCol="0">
            <a:spAutoFit/>
          </a:bodyPr>
          <a:lstStyle/>
          <a:p>
            <a:pPr lvl="2"/>
            <a:endParaRPr lang="en-US" altLang="zh-TW" sz="2800" dirty="0"/>
          </a:p>
          <a:p>
            <a:pPr lvl="2"/>
            <a:endParaRPr lang="en-US" altLang="zh-TW" sz="2800" dirty="0"/>
          </a:p>
        </p:txBody>
      </p:sp>
      <p:pic>
        <p:nvPicPr>
          <p:cNvPr id="8" name="圖片 7">
            <a:extLst>
              <a:ext uri="{FF2B5EF4-FFF2-40B4-BE49-F238E27FC236}">
                <a16:creationId xmlns:a16="http://schemas.microsoft.com/office/drawing/2014/main" id="{609E6C8E-1C52-4C2E-8D94-B722C2701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2618" y="1108174"/>
            <a:ext cx="2394979" cy="5083095"/>
          </a:xfrm>
          <a:prstGeom prst="rect">
            <a:avLst/>
          </a:prstGeom>
        </p:spPr>
      </p:pic>
      <p:pic>
        <p:nvPicPr>
          <p:cNvPr id="11" name="圖片 10">
            <a:extLst>
              <a:ext uri="{FF2B5EF4-FFF2-40B4-BE49-F238E27FC236}">
                <a16:creationId xmlns:a16="http://schemas.microsoft.com/office/drawing/2014/main" id="{E55DDCCF-DCFB-4871-AC64-1BE5D7081C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4019" y="1155873"/>
            <a:ext cx="2394978" cy="5083093"/>
          </a:xfrm>
          <a:prstGeom prst="rect">
            <a:avLst/>
          </a:prstGeom>
        </p:spPr>
      </p:pic>
      <p:sp>
        <p:nvSpPr>
          <p:cNvPr id="12" name="文字方塊 11">
            <a:extLst>
              <a:ext uri="{FF2B5EF4-FFF2-40B4-BE49-F238E27FC236}">
                <a16:creationId xmlns:a16="http://schemas.microsoft.com/office/drawing/2014/main" id="{A77E6EE9-0B1E-4BCB-93D3-A083EABDD152}"/>
              </a:ext>
            </a:extLst>
          </p:cNvPr>
          <p:cNvSpPr txBox="1"/>
          <p:nvPr/>
        </p:nvSpPr>
        <p:spPr>
          <a:xfrm>
            <a:off x="5760804" y="6382864"/>
            <a:ext cx="670389" cy="369332"/>
          </a:xfrm>
          <a:prstGeom prst="rect">
            <a:avLst/>
          </a:prstGeom>
          <a:noFill/>
        </p:spPr>
        <p:txBody>
          <a:bodyPr wrap="square" rtlCol="0">
            <a:spAutoFit/>
          </a:bodyPr>
          <a:lstStyle/>
          <a:p>
            <a:r>
              <a:rPr lang="zh-TW" altLang="en-US" dirty="0"/>
              <a:t>首頁</a:t>
            </a:r>
          </a:p>
        </p:txBody>
      </p:sp>
      <p:sp>
        <p:nvSpPr>
          <p:cNvPr id="13" name="文字方塊 12">
            <a:extLst>
              <a:ext uri="{FF2B5EF4-FFF2-40B4-BE49-F238E27FC236}">
                <a16:creationId xmlns:a16="http://schemas.microsoft.com/office/drawing/2014/main" id="{63440A1A-316E-4F84-95B6-1A2D086A250C}"/>
              </a:ext>
            </a:extLst>
          </p:cNvPr>
          <p:cNvSpPr txBox="1"/>
          <p:nvPr/>
        </p:nvSpPr>
        <p:spPr>
          <a:xfrm>
            <a:off x="8977379" y="6382864"/>
            <a:ext cx="1145458" cy="369332"/>
          </a:xfrm>
          <a:prstGeom prst="rect">
            <a:avLst/>
          </a:prstGeom>
          <a:noFill/>
        </p:spPr>
        <p:txBody>
          <a:bodyPr wrap="square" rtlCol="0">
            <a:spAutoFit/>
          </a:bodyPr>
          <a:lstStyle/>
          <a:p>
            <a:r>
              <a:rPr lang="zh-TW" altLang="en-US" dirty="0"/>
              <a:t>測量結果</a:t>
            </a:r>
          </a:p>
        </p:txBody>
      </p:sp>
      <p:sp>
        <p:nvSpPr>
          <p:cNvPr id="14" name="文字方塊 13">
            <a:extLst>
              <a:ext uri="{FF2B5EF4-FFF2-40B4-BE49-F238E27FC236}">
                <a16:creationId xmlns:a16="http://schemas.microsoft.com/office/drawing/2014/main" id="{43AB5840-06FD-4961-BC06-2D6352C093E6}"/>
              </a:ext>
            </a:extLst>
          </p:cNvPr>
          <p:cNvSpPr txBox="1"/>
          <p:nvPr/>
        </p:nvSpPr>
        <p:spPr>
          <a:xfrm>
            <a:off x="2368779" y="6368083"/>
            <a:ext cx="1145458" cy="369332"/>
          </a:xfrm>
          <a:prstGeom prst="rect">
            <a:avLst/>
          </a:prstGeom>
          <a:noFill/>
        </p:spPr>
        <p:txBody>
          <a:bodyPr wrap="square" rtlCol="0">
            <a:spAutoFit/>
          </a:bodyPr>
          <a:lstStyle/>
          <a:p>
            <a:r>
              <a:rPr lang="zh-TW" altLang="en-US" dirty="0"/>
              <a:t>個人資料</a:t>
            </a:r>
          </a:p>
        </p:txBody>
      </p:sp>
      <p:pic>
        <p:nvPicPr>
          <p:cNvPr id="4" name="圖片 3">
            <a:extLst>
              <a:ext uri="{FF2B5EF4-FFF2-40B4-BE49-F238E27FC236}">
                <a16:creationId xmlns:a16="http://schemas.microsoft.com/office/drawing/2014/main" id="{1A1BD69E-7713-4F18-B340-8B1D422BC9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647" y="1157521"/>
            <a:ext cx="2303706" cy="5114228"/>
          </a:xfrm>
          <a:prstGeom prst="rect">
            <a:avLst/>
          </a:prstGeom>
        </p:spPr>
      </p:pic>
    </p:spTree>
    <p:extLst>
      <p:ext uri="{BB962C8B-B14F-4D97-AF65-F5344CB8AC3E}">
        <p14:creationId xmlns:p14="http://schemas.microsoft.com/office/powerpoint/2010/main" val="95200411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866479B-B15A-4E2C-9D08-8BB340721CF6}"/>
              </a:ext>
            </a:extLst>
          </p:cNvPr>
          <p:cNvSpPr/>
          <p:nvPr/>
        </p:nvSpPr>
        <p:spPr>
          <a:xfrm>
            <a:off x="1087755" y="416209"/>
            <a:ext cx="4768529" cy="561692"/>
          </a:xfrm>
          <a:prstGeom prst="rect">
            <a:avLst/>
          </a:prstGeom>
        </p:spPr>
        <p:txBody>
          <a:bodyPr wrap="square" lIns="68580" tIns="34290" rIns="68580" bIns="34290">
            <a:spAutoFit/>
          </a:bodyPr>
          <a:lstStyle/>
          <a:p>
            <a:pPr algn="ctr">
              <a:defRPr/>
            </a:pPr>
            <a:r>
              <a:rPr lang="zh-TW" altLang="en-US" sz="3200" spc="22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功能展示</a:t>
            </a:r>
            <a:r>
              <a:rPr lang="en-US" altLang="zh-TW" sz="3200" spc="22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a:t>
            </a:r>
            <a:r>
              <a:rPr lang="zh-TW" altLang="en-US" sz="3200" spc="22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測試範例</a:t>
            </a:r>
          </a:p>
        </p:txBody>
      </p:sp>
      <p:cxnSp>
        <p:nvCxnSpPr>
          <p:cNvPr id="5" name="直接连接符 4">
            <a:extLst>
              <a:ext uri="{FF2B5EF4-FFF2-40B4-BE49-F238E27FC236}">
                <a16:creationId xmlns:a16="http://schemas.microsoft.com/office/drawing/2014/main" id="{A0FEB712-AA69-4A1D-BD12-92CAB1454E4D}"/>
              </a:ext>
            </a:extLst>
          </p:cNvPr>
          <p:cNvCxnSpPr>
            <a:cxnSpLocks/>
          </p:cNvCxnSpPr>
          <p:nvPr/>
        </p:nvCxnSpPr>
        <p:spPr>
          <a:xfrm>
            <a:off x="806245" y="977901"/>
            <a:ext cx="9635613" cy="1"/>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D4023B69-0A92-4E2A-812D-4EDFAF994518}"/>
              </a:ext>
            </a:extLst>
          </p:cNvPr>
          <p:cNvSpPr txBox="1"/>
          <p:nvPr/>
        </p:nvSpPr>
        <p:spPr>
          <a:xfrm>
            <a:off x="752700" y="1279047"/>
            <a:ext cx="10149308" cy="3108543"/>
          </a:xfrm>
          <a:prstGeom prst="rect">
            <a:avLst/>
          </a:prstGeom>
          <a:noFill/>
        </p:spPr>
        <p:txBody>
          <a:bodyPr wrap="square" rtlCol="0">
            <a:spAutoFit/>
          </a:bodyPr>
          <a:lstStyle/>
          <a:p>
            <a:r>
              <a:rPr lang="zh-TW" altLang="en-US" sz="2800" b="1" dirty="0"/>
              <a:t>肩屈肌三角肌試驗</a:t>
            </a:r>
            <a:r>
              <a:rPr lang="en-US" altLang="zh-TW" sz="2800" b="1" dirty="0"/>
              <a:t>(shoulder flexion deltoid test )</a:t>
            </a:r>
          </a:p>
          <a:p>
            <a:endParaRPr lang="en-US" altLang="zh-TW" sz="2800" b="1" dirty="0"/>
          </a:p>
          <a:p>
            <a:pPr marL="971550" lvl="1" indent="-514350">
              <a:buFont typeface="+mj-lt"/>
              <a:buAutoNum type="arabicPeriod"/>
            </a:pPr>
            <a:r>
              <a:rPr lang="zh-TW" altLang="en-US" sz="2800" dirty="0"/>
              <a:t>將手機用手機臂套固定於受試者的手臂。</a:t>
            </a:r>
            <a:endParaRPr lang="en-US" altLang="zh-TW" sz="2800" dirty="0"/>
          </a:p>
          <a:p>
            <a:pPr marL="971550" lvl="1" indent="-514350">
              <a:buFont typeface="+mj-lt"/>
              <a:buAutoNum type="arabicPeriod"/>
            </a:pPr>
            <a:r>
              <a:rPr lang="zh-TW" altLang="en-US" sz="2800" dirty="0"/>
              <a:t>請受試者拿起水瓶。</a:t>
            </a:r>
            <a:endParaRPr lang="en-US" altLang="zh-TW" sz="2800" dirty="0"/>
          </a:p>
          <a:p>
            <a:pPr marL="971550" lvl="1" indent="-514350">
              <a:buFont typeface="+mj-lt"/>
              <a:buAutoNum type="arabicPeriod"/>
            </a:pPr>
            <a:r>
              <a:rPr lang="zh-TW" altLang="en-US" sz="2800" dirty="0"/>
              <a:t>按下</a:t>
            </a:r>
            <a:r>
              <a:rPr lang="en-US" altLang="zh-TW" sz="2800" dirty="0"/>
              <a:t>Start</a:t>
            </a:r>
            <a:r>
              <a:rPr lang="zh-TW" altLang="en-US" sz="2800" dirty="0"/>
              <a:t>開始測量。</a:t>
            </a:r>
            <a:endParaRPr lang="en-US" altLang="zh-TW" sz="2800" dirty="0"/>
          </a:p>
          <a:p>
            <a:pPr lvl="2"/>
            <a:endParaRPr lang="en-US" altLang="zh-TW" sz="2800" dirty="0"/>
          </a:p>
          <a:p>
            <a:pPr lvl="2"/>
            <a:endParaRPr lang="en-US" altLang="zh-TW" sz="2800" dirty="0"/>
          </a:p>
        </p:txBody>
      </p:sp>
      <p:pic>
        <p:nvPicPr>
          <p:cNvPr id="6" name="圖片 5">
            <a:hlinkClick r:id="rId5"/>
            <a:extLst>
              <a:ext uri="{FF2B5EF4-FFF2-40B4-BE49-F238E27FC236}">
                <a16:creationId xmlns:a16="http://schemas.microsoft.com/office/drawing/2014/main" id="{FB69F0DA-1CB5-483F-B697-B1783E0782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5513" y="3998088"/>
            <a:ext cx="1860974" cy="2443703"/>
          </a:xfrm>
          <a:prstGeom prst="rect">
            <a:avLst/>
          </a:prstGeom>
        </p:spPr>
      </p:pic>
      <p:pic>
        <p:nvPicPr>
          <p:cNvPr id="3" name="圖片 2">
            <a:extLst>
              <a:ext uri="{FF2B5EF4-FFF2-40B4-BE49-F238E27FC236}">
                <a16:creationId xmlns:a16="http://schemas.microsoft.com/office/drawing/2014/main" id="{66B05538-C919-449F-A556-019748CEB4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9992" y="4239367"/>
            <a:ext cx="3029995" cy="2019996"/>
          </a:xfrm>
          <a:prstGeom prst="rect">
            <a:avLst/>
          </a:prstGeom>
        </p:spPr>
      </p:pic>
      <p:pic>
        <p:nvPicPr>
          <p:cNvPr id="2" name="b32e9c9d-d48c-4d9c-b57c-d7a7667f8b1d">
            <a:hlinkClick r:id="" action="ppaction://media"/>
            <a:extLst>
              <a:ext uri="{FF2B5EF4-FFF2-40B4-BE49-F238E27FC236}">
                <a16:creationId xmlns:a16="http://schemas.microsoft.com/office/drawing/2014/main" id="{4DC1F8A1-6D09-4FC6-8331-B03BE92A8971}"/>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893552" y="1279047"/>
            <a:ext cx="2726448" cy="4957178"/>
          </a:xfrm>
          <a:prstGeom prst="rect">
            <a:avLst/>
          </a:prstGeom>
        </p:spPr>
      </p:pic>
      <p:sp>
        <p:nvSpPr>
          <p:cNvPr id="4" name="文字方塊 3">
            <a:extLst>
              <a:ext uri="{FF2B5EF4-FFF2-40B4-BE49-F238E27FC236}">
                <a16:creationId xmlns:a16="http://schemas.microsoft.com/office/drawing/2014/main" id="{22059FFC-AB13-4452-A1CA-DBE7AB77C7D6}"/>
              </a:ext>
            </a:extLst>
          </p:cNvPr>
          <p:cNvSpPr txBox="1"/>
          <p:nvPr/>
        </p:nvSpPr>
        <p:spPr>
          <a:xfrm>
            <a:off x="2209154" y="6323036"/>
            <a:ext cx="1191670" cy="369332"/>
          </a:xfrm>
          <a:prstGeom prst="rect">
            <a:avLst/>
          </a:prstGeom>
          <a:noFill/>
        </p:spPr>
        <p:txBody>
          <a:bodyPr wrap="square" rtlCol="0">
            <a:spAutoFit/>
          </a:bodyPr>
          <a:lstStyle/>
          <a:p>
            <a:r>
              <a:rPr lang="zh-TW" altLang="en-US" dirty="0"/>
              <a:t>手機臂套</a:t>
            </a:r>
          </a:p>
        </p:txBody>
      </p:sp>
      <p:sp>
        <p:nvSpPr>
          <p:cNvPr id="10" name="文字方塊 9">
            <a:extLst>
              <a:ext uri="{FF2B5EF4-FFF2-40B4-BE49-F238E27FC236}">
                <a16:creationId xmlns:a16="http://schemas.microsoft.com/office/drawing/2014/main" id="{1C9DF1D8-217D-4410-93D4-0FE2EF91DA8E}"/>
              </a:ext>
            </a:extLst>
          </p:cNvPr>
          <p:cNvSpPr txBox="1"/>
          <p:nvPr/>
        </p:nvSpPr>
        <p:spPr>
          <a:xfrm>
            <a:off x="5500165" y="6507702"/>
            <a:ext cx="1191670" cy="369332"/>
          </a:xfrm>
          <a:prstGeom prst="rect">
            <a:avLst/>
          </a:prstGeom>
          <a:noFill/>
        </p:spPr>
        <p:txBody>
          <a:bodyPr wrap="square" rtlCol="0">
            <a:spAutoFit/>
          </a:bodyPr>
          <a:lstStyle/>
          <a:p>
            <a:r>
              <a:rPr lang="zh-TW" altLang="en-US" dirty="0"/>
              <a:t>測驗方式</a:t>
            </a:r>
          </a:p>
        </p:txBody>
      </p:sp>
      <p:sp>
        <p:nvSpPr>
          <p:cNvPr id="11" name="文字方塊 10">
            <a:extLst>
              <a:ext uri="{FF2B5EF4-FFF2-40B4-BE49-F238E27FC236}">
                <a16:creationId xmlns:a16="http://schemas.microsoft.com/office/drawing/2014/main" id="{1DB83765-7280-4E92-ACBA-CE3757A8EF2F}"/>
              </a:ext>
            </a:extLst>
          </p:cNvPr>
          <p:cNvSpPr txBox="1"/>
          <p:nvPr/>
        </p:nvSpPr>
        <p:spPr>
          <a:xfrm>
            <a:off x="9751633" y="6305960"/>
            <a:ext cx="1510235" cy="369332"/>
          </a:xfrm>
          <a:prstGeom prst="rect">
            <a:avLst/>
          </a:prstGeom>
          <a:noFill/>
        </p:spPr>
        <p:txBody>
          <a:bodyPr wrap="square" rtlCol="0">
            <a:spAutoFit/>
          </a:bodyPr>
          <a:lstStyle/>
          <a:p>
            <a:r>
              <a:rPr lang="zh-TW" altLang="en-US" dirty="0"/>
              <a:t>實測影片</a:t>
            </a:r>
          </a:p>
        </p:txBody>
      </p:sp>
    </p:spTree>
    <p:extLst>
      <p:ext uri="{BB962C8B-B14F-4D97-AF65-F5344CB8AC3E}">
        <p14:creationId xmlns:p14="http://schemas.microsoft.com/office/powerpoint/2010/main" val="174184348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487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
                </p:tgtEl>
              </p:cMediaNode>
            </p:video>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
                                        </p:tgtEl>
                                      </p:cBhvr>
                                    </p:cmd>
                                  </p:childTnLst>
                                </p:cTn>
                              </p:par>
                            </p:childTnLst>
                          </p:cTn>
                        </p:par>
                      </p:childTnLst>
                    </p:cTn>
                  </p:par>
                </p:childTnLst>
              </p:cTn>
              <p:nextCondLst>
                <p:cond evt="onClick" delay="0">
                  <p:tgtEl>
                    <p:spTgt spid="2"/>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BBF29D2-CE9F-4CC1-B00B-6361D8F730F1}"/>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a:extLst>
              <a:ext uri="{FF2B5EF4-FFF2-40B4-BE49-F238E27FC236}">
                <a16:creationId xmlns:a16="http://schemas.microsoft.com/office/drawing/2014/main" id="{9DB328E2-B371-4F6C-A84F-3EA08E4994D5}"/>
              </a:ext>
            </a:extLst>
          </p:cNvPr>
          <p:cNvSpPr/>
          <p:nvPr/>
        </p:nvSpPr>
        <p:spPr>
          <a:xfrm>
            <a:off x="0" y="2049510"/>
            <a:ext cx="12192000" cy="2758980"/>
          </a:xfrm>
          <a:prstGeom prst="rect">
            <a:avLst/>
          </a:prstGeom>
          <a:solidFill>
            <a:srgbClr val="666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平行四边形 1">
            <a:extLst>
              <a:ext uri="{FF2B5EF4-FFF2-40B4-BE49-F238E27FC236}">
                <a16:creationId xmlns:a16="http://schemas.microsoft.com/office/drawing/2014/main" id="{6922DCA0-1D99-42A5-A5DB-5AB7C1F9D057}"/>
              </a:ext>
            </a:extLst>
          </p:cNvPr>
          <p:cNvSpPr/>
          <p:nvPr/>
        </p:nvSpPr>
        <p:spPr>
          <a:xfrm>
            <a:off x="1627773" y="1384300"/>
            <a:ext cx="3162300" cy="4089400"/>
          </a:xfrm>
          <a:prstGeom prst="parallelogram">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C32C7B03-B002-46BF-89EE-3893706E6206}"/>
              </a:ext>
            </a:extLst>
          </p:cNvPr>
          <p:cNvSpPr/>
          <p:nvPr/>
        </p:nvSpPr>
        <p:spPr>
          <a:xfrm>
            <a:off x="1976695" y="2049510"/>
            <a:ext cx="2464455" cy="2192908"/>
          </a:xfrm>
          <a:prstGeom prst="rect">
            <a:avLst/>
          </a:prstGeom>
        </p:spPr>
        <p:txBody>
          <a:bodyPr wrap="square" lIns="68580" tIns="34290" rIns="68580" bIns="34290">
            <a:spAutoFit/>
          </a:bodyPr>
          <a:lstStyle/>
          <a:p>
            <a:pPr algn="ctr">
              <a:defRPr/>
            </a:pPr>
            <a:r>
              <a:rPr lang="en-US" altLang="zh-CN" sz="13800" spc="225" dirty="0">
                <a:solidFill>
                  <a:schemeClr val="bg1"/>
                </a:solidFill>
                <a:latin typeface="包图粗朗体" panose="02000000000000000000" pitchFamily="2" charset="-122"/>
                <a:ea typeface="包图粗朗体" panose="02000000000000000000" pitchFamily="2" charset="-122"/>
                <a:cs typeface="+mn-ea"/>
                <a:sym typeface="+mn-lt"/>
              </a:rPr>
              <a:t>4</a:t>
            </a:r>
            <a:endParaRPr sz="13800" spc="225" dirty="0">
              <a:solidFill>
                <a:schemeClr val="bg1"/>
              </a:solidFill>
              <a:latin typeface="包图粗朗体" panose="02000000000000000000" pitchFamily="2" charset="-122"/>
              <a:ea typeface="包图粗朗体" panose="02000000000000000000" pitchFamily="2" charset="-122"/>
              <a:cs typeface="+mn-ea"/>
              <a:sym typeface="+mn-lt"/>
            </a:endParaRPr>
          </a:p>
        </p:txBody>
      </p:sp>
      <p:sp>
        <p:nvSpPr>
          <p:cNvPr id="17" name="矩形 16">
            <a:extLst>
              <a:ext uri="{FF2B5EF4-FFF2-40B4-BE49-F238E27FC236}">
                <a16:creationId xmlns:a16="http://schemas.microsoft.com/office/drawing/2014/main" id="{229CA21C-4690-466E-A8A0-A301E122288B}"/>
              </a:ext>
            </a:extLst>
          </p:cNvPr>
          <p:cNvSpPr/>
          <p:nvPr/>
        </p:nvSpPr>
        <p:spPr>
          <a:xfrm>
            <a:off x="4917233" y="2932710"/>
            <a:ext cx="7211507" cy="992579"/>
          </a:xfrm>
          <a:prstGeom prst="rect">
            <a:avLst/>
          </a:prstGeom>
        </p:spPr>
        <p:txBody>
          <a:bodyPr wrap="square" lIns="68580" tIns="34290" rIns="68580" bIns="34290">
            <a:spAutoFit/>
          </a:bodyPr>
          <a:lstStyle/>
          <a:p>
            <a:pPr>
              <a:defRPr/>
            </a:pPr>
            <a:r>
              <a:rPr lang="en-US" altLang="zh-TW" sz="6000" spc="225" dirty="0">
                <a:solidFill>
                  <a:schemeClr val="bg1"/>
                </a:solidFill>
                <a:latin typeface="字魂59号-创粗黑" panose="00000500000000000000" pitchFamily="2" charset="-122"/>
                <a:ea typeface="字魂59号-创粗黑" panose="00000500000000000000" pitchFamily="2" charset="-122"/>
                <a:cs typeface="+mn-ea"/>
                <a:sym typeface="+mn-lt"/>
              </a:rPr>
              <a:t>APP</a:t>
            </a:r>
            <a:r>
              <a:rPr lang="zh-TW" altLang="en-US" sz="6000" spc="225" dirty="0">
                <a:solidFill>
                  <a:schemeClr val="bg1"/>
                </a:solidFill>
                <a:latin typeface="字魂59号-创粗黑" panose="00000500000000000000" pitchFamily="2" charset="-122"/>
                <a:ea typeface="字魂59号-创粗黑" panose="00000500000000000000" pitchFamily="2" charset="-122"/>
                <a:cs typeface="+mn-ea"/>
                <a:sym typeface="+mn-lt"/>
              </a:rPr>
              <a:t>分析</a:t>
            </a:r>
            <a:r>
              <a:rPr lang="en-US" altLang="zh-TW" sz="6000" spc="225" dirty="0">
                <a:solidFill>
                  <a:schemeClr val="bg1"/>
                </a:solidFill>
                <a:latin typeface="字魂59号-创粗黑" panose="00000500000000000000" pitchFamily="2" charset="-122"/>
                <a:ea typeface="字魂59号-创粗黑" panose="00000500000000000000" pitchFamily="2" charset="-122"/>
                <a:cs typeface="+mn-ea"/>
                <a:sym typeface="+mn-lt"/>
              </a:rPr>
              <a:t>&amp;</a:t>
            </a:r>
            <a:r>
              <a:rPr lang="zh-TW" altLang="en-US" sz="6000" spc="225" dirty="0">
                <a:solidFill>
                  <a:schemeClr val="bg1"/>
                </a:solidFill>
                <a:latin typeface="字魂59号-创粗黑" panose="00000500000000000000" pitchFamily="2" charset="-122"/>
                <a:ea typeface="字魂59号-创粗黑" panose="00000500000000000000" pitchFamily="2" charset="-122"/>
                <a:cs typeface="+mn-ea"/>
                <a:sym typeface="+mn-lt"/>
              </a:rPr>
              <a:t>未來發展</a:t>
            </a:r>
            <a:endParaRPr lang="zh-CN" altLang="en-US" sz="6000" spc="225" dirty="0">
              <a:solidFill>
                <a:schemeClr val="bg1"/>
              </a:solidFill>
              <a:latin typeface="字魂59号-创粗黑" panose="00000500000000000000" pitchFamily="2" charset="-122"/>
              <a:ea typeface="字魂59号-创粗黑" panose="00000500000000000000" pitchFamily="2" charset="-122"/>
              <a:cs typeface="+mn-ea"/>
              <a:sym typeface="+mn-lt"/>
            </a:endParaRPr>
          </a:p>
        </p:txBody>
      </p:sp>
    </p:spTree>
    <p:extLst>
      <p:ext uri="{BB962C8B-B14F-4D97-AF65-F5344CB8AC3E}">
        <p14:creationId xmlns:p14="http://schemas.microsoft.com/office/powerpoint/2010/main" val="2768681957"/>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866479B-B15A-4E2C-9D08-8BB340721CF6}"/>
              </a:ext>
            </a:extLst>
          </p:cNvPr>
          <p:cNvSpPr/>
          <p:nvPr/>
        </p:nvSpPr>
        <p:spPr>
          <a:xfrm>
            <a:off x="1249717" y="395910"/>
            <a:ext cx="5412340" cy="561692"/>
          </a:xfrm>
          <a:prstGeom prst="rect">
            <a:avLst/>
          </a:prstGeom>
        </p:spPr>
        <p:txBody>
          <a:bodyPr wrap="square" lIns="68580" tIns="34290" rIns="68580" bIns="34290">
            <a:spAutoFit/>
          </a:bodyPr>
          <a:lstStyle/>
          <a:p>
            <a:pPr algn="ctr">
              <a:defRPr/>
            </a:pPr>
            <a:r>
              <a:rPr lang="zh-TW" altLang="en-US" sz="3200" spc="22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未來發展</a:t>
            </a:r>
            <a:r>
              <a:rPr lang="en-US" altLang="zh-TW" sz="3200" spc="22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a:t>
            </a:r>
            <a:r>
              <a:rPr lang="zh-TW" altLang="en-US" sz="3200" spc="22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與其他產品比較</a:t>
            </a:r>
          </a:p>
        </p:txBody>
      </p:sp>
      <p:cxnSp>
        <p:nvCxnSpPr>
          <p:cNvPr id="5" name="直接连接符 4">
            <a:extLst>
              <a:ext uri="{FF2B5EF4-FFF2-40B4-BE49-F238E27FC236}">
                <a16:creationId xmlns:a16="http://schemas.microsoft.com/office/drawing/2014/main" id="{A0FEB712-AA69-4A1D-BD12-92CAB1454E4D}"/>
              </a:ext>
            </a:extLst>
          </p:cNvPr>
          <p:cNvCxnSpPr>
            <a:cxnSpLocks/>
          </p:cNvCxnSpPr>
          <p:nvPr/>
        </p:nvCxnSpPr>
        <p:spPr>
          <a:xfrm>
            <a:off x="806245" y="977901"/>
            <a:ext cx="9635613" cy="1"/>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8" name="圖片 7">
            <a:extLst>
              <a:ext uri="{FF2B5EF4-FFF2-40B4-BE49-F238E27FC236}">
                <a16:creationId xmlns:a16="http://schemas.microsoft.com/office/drawing/2014/main" id="{0274DF2F-CE74-46FC-BFF9-FA1107D84885}"/>
              </a:ext>
            </a:extLst>
          </p:cNvPr>
          <p:cNvPicPr/>
          <p:nvPr/>
        </p:nvPicPr>
        <p:blipFill>
          <a:blip r:embed="rId3" cstate="print"/>
          <a:srcRect/>
          <a:stretch>
            <a:fillRect/>
          </a:stretch>
        </p:blipFill>
        <p:spPr bwMode="auto">
          <a:xfrm>
            <a:off x="1586202" y="1539558"/>
            <a:ext cx="8724123" cy="46839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795051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866479B-B15A-4E2C-9D08-8BB340721CF6}"/>
              </a:ext>
            </a:extLst>
          </p:cNvPr>
          <p:cNvSpPr/>
          <p:nvPr/>
        </p:nvSpPr>
        <p:spPr>
          <a:xfrm>
            <a:off x="1249717" y="395910"/>
            <a:ext cx="5412340" cy="561692"/>
          </a:xfrm>
          <a:prstGeom prst="rect">
            <a:avLst/>
          </a:prstGeom>
        </p:spPr>
        <p:txBody>
          <a:bodyPr wrap="square" lIns="68580" tIns="34290" rIns="68580" bIns="34290">
            <a:spAutoFit/>
          </a:bodyPr>
          <a:lstStyle/>
          <a:p>
            <a:pPr algn="ctr">
              <a:defRPr/>
            </a:pPr>
            <a:r>
              <a:rPr lang="zh-TW" altLang="en-US" sz="3200" spc="22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未來</a:t>
            </a:r>
            <a:r>
              <a:rPr lang="zh-TW" altLang="en-US" sz="3200" spc="225">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發展</a:t>
            </a:r>
            <a:r>
              <a:rPr lang="en-US" altLang="zh-TW" sz="3200" spc="22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a:t>
            </a:r>
            <a:r>
              <a:rPr lang="zh-TW" altLang="en-US" sz="3200" spc="22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與其他產品比較</a:t>
            </a:r>
          </a:p>
        </p:txBody>
      </p:sp>
      <p:cxnSp>
        <p:nvCxnSpPr>
          <p:cNvPr id="5" name="直接连接符 4">
            <a:extLst>
              <a:ext uri="{FF2B5EF4-FFF2-40B4-BE49-F238E27FC236}">
                <a16:creationId xmlns:a16="http://schemas.microsoft.com/office/drawing/2014/main" id="{A0FEB712-AA69-4A1D-BD12-92CAB1454E4D}"/>
              </a:ext>
            </a:extLst>
          </p:cNvPr>
          <p:cNvCxnSpPr>
            <a:cxnSpLocks/>
          </p:cNvCxnSpPr>
          <p:nvPr/>
        </p:nvCxnSpPr>
        <p:spPr>
          <a:xfrm>
            <a:off x="806245" y="977901"/>
            <a:ext cx="9635613" cy="1"/>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8" name="表格 18">
            <a:extLst>
              <a:ext uri="{FF2B5EF4-FFF2-40B4-BE49-F238E27FC236}">
                <a16:creationId xmlns:a16="http://schemas.microsoft.com/office/drawing/2014/main" id="{CAF855BD-0076-4151-840B-1731BDC76747}"/>
              </a:ext>
            </a:extLst>
          </p:cNvPr>
          <p:cNvGraphicFramePr>
            <a:graphicFrameLocks noGrp="1"/>
          </p:cNvGraphicFramePr>
          <p:nvPr>
            <p:extLst>
              <p:ext uri="{D42A27DB-BD31-4B8C-83A1-F6EECF244321}">
                <p14:modId xmlns:p14="http://schemas.microsoft.com/office/powerpoint/2010/main" val="3492731605"/>
              </p:ext>
            </p:extLst>
          </p:nvPr>
        </p:nvGraphicFramePr>
        <p:xfrm>
          <a:off x="525642" y="3099410"/>
          <a:ext cx="7937244" cy="1402080"/>
        </p:xfrm>
        <a:graphic>
          <a:graphicData uri="http://schemas.openxmlformats.org/drawingml/2006/table">
            <a:tbl>
              <a:tblPr firstRow="1" bandRow="1">
                <a:tableStyleId>{7DF18680-E054-41AD-8BC1-D1AEF772440D}</a:tableStyleId>
              </a:tblPr>
              <a:tblGrid>
                <a:gridCol w="3968622">
                  <a:extLst>
                    <a:ext uri="{9D8B030D-6E8A-4147-A177-3AD203B41FA5}">
                      <a16:colId xmlns:a16="http://schemas.microsoft.com/office/drawing/2014/main" val="3449127390"/>
                    </a:ext>
                  </a:extLst>
                </a:gridCol>
                <a:gridCol w="3968622">
                  <a:extLst>
                    <a:ext uri="{9D8B030D-6E8A-4147-A177-3AD203B41FA5}">
                      <a16:colId xmlns:a16="http://schemas.microsoft.com/office/drawing/2014/main" val="587117398"/>
                    </a:ext>
                  </a:extLst>
                </a:gridCol>
              </a:tblGrid>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TW" altLang="zh-TW" sz="2000" kern="100" dirty="0">
                          <a:solidFill>
                            <a:schemeClr val="tx1"/>
                          </a:solidFill>
                          <a:effectLst/>
                        </a:rPr>
                        <a:t>優勢</a:t>
                      </a:r>
                      <a:endParaRPr lang="zh-TW" altLang="zh-TW" sz="1800" kern="100" dirty="0">
                        <a:solidFill>
                          <a:schemeClr val="tx1"/>
                        </a:solidFill>
                        <a:effectLst/>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TW" altLang="zh-TW" sz="2000" kern="100" dirty="0">
                          <a:solidFill>
                            <a:schemeClr val="tx1"/>
                          </a:solidFill>
                          <a:effectLst/>
                        </a:rPr>
                        <a:t>劣勢</a:t>
                      </a:r>
                      <a:endParaRPr lang="zh-TW" altLang="zh-TW" sz="18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a:tc>
                <a:extLst>
                  <a:ext uri="{0D108BD9-81ED-4DB2-BD59-A6C34878D82A}">
                    <a16:rowId xmlns:a16="http://schemas.microsoft.com/office/drawing/2014/main" val="414510538"/>
                  </a:ext>
                </a:extLst>
              </a:tr>
              <a:tr h="370840">
                <a:tc>
                  <a:txBody>
                    <a:bodyPr/>
                    <a:lstStyle/>
                    <a:p>
                      <a:r>
                        <a:rPr lang="en-US" altLang="zh-TW" sz="2000" dirty="0"/>
                        <a:t>1.</a:t>
                      </a:r>
                      <a:r>
                        <a:rPr lang="zh-TW" altLang="en-US" sz="2000" dirty="0"/>
                        <a:t>具備多樣功能。</a:t>
                      </a:r>
                    </a:p>
                    <a:p>
                      <a:r>
                        <a:rPr lang="en-US" altLang="zh-TW" sz="2000" dirty="0"/>
                        <a:t>2.</a:t>
                      </a:r>
                      <a:r>
                        <a:rPr lang="zh-TW" altLang="en-US" sz="2000" dirty="0"/>
                        <a:t>有更多層面的分析。</a:t>
                      </a:r>
                    </a:p>
                    <a:p>
                      <a:r>
                        <a:rPr lang="en-US" altLang="zh-TW" sz="2000" dirty="0"/>
                        <a:t>3.</a:t>
                      </a:r>
                      <a:r>
                        <a:rPr lang="zh-TW" altLang="en-US" sz="2000" dirty="0"/>
                        <a:t>以年輕健身族群為主。</a:t>
                      </a:r>
                    </a:p>
                  </a:txBody>
                  <a:tcPr/>
                </a:tc>
                <a:tc>
                  <a:txBody>
                    <a:bodyPr/>
                    <a:lstStyle/>
                    <a:p>
                      <a:r>
                        <a:rPr lang="en-US" altLang="zh-TW" sz="2000" dirty="0"/>
                        <a:t>1.</a:t>
                      </a:r>
                      <a:r>
                        <a:rPr lang="zh-TW" altLang="en-US" sz="2000" dirty="0"/>
                        <a:t>比較偏向專業人員使用。</a:t>
                      </a:r>
                    </a:p>
                    <a:p>
                      <a:r>
                        <a:rPr lang="en-US" altLang="zh-TW" sz="2000" dirty="0"/>
                        <a:t>2.</a:t>
                      </a:r>
                      <a:r>
                        <a:rPr lang="zh-TW" altLang="en-US" sz="2000" dirty="0"/>
                        <a:t>需要連接器材。</a:t>
                      </a:r>
                      <a:endParaRPr lang="en-US" altLang="zh-TW" sz="2000" dirty="0"/>
                    </a:p>
                    <a:p>
                      <a:r>
                        <a:rPr lang="en-US" altLang="zh-TW" sz="2000" dirty="0"/>
                        <a:t>3.</a:t>
                      </a:r>
                      <a:r>
                        <a:rPr lang="zh-TW" altLang="en-US" sz="2000" dirty="0"/>
                        <a:t>功能多 較複雜。</a:t>
                      </a:r>
                    </a:p>
                  </a:txBody>
                  <a:tcPr/>
                </a:tc>
                <a:extLst>
                  <a:ext uri="{0D108BD9-81ED-4DB2-BD59-A6C34878D82A}">
                    <a16:rowId xmlns:a16="http://schemas.microsoft.com/office/drawing/2014/main" val="558514479"/>
                  </a:ext>
                </a:extLst>
              </a:tr>
            </a:tbl>
          </a:graphicData>
        </a:graphic>
      </p:graphicFrame>
      <p:sp>
        <p:nvSpPr>
          <p:cNvPr id="19" name="文字方塊 18">
            <a:extLst>
              <a:ext uri="{FF2B5EF4-FFF2-40B4-BE49-F238E27FC236}">
                <a16:creationId xmlns:a16="http://schemas.microsoft.com/office/drawing/2014/main" id="{0E565BB7-EFAC-44B0-972D-C8BB14AE0694}"/>
              </a:ext>
            </a:extLst>
          </p:cNvPr>
          <p:cNvSpPr txBox="1"/>
          <p:nvPr/>
        </p:nvSpPr>
        <p:spPr>
          <a:xfrm>
            <a:off x="684278" y="1830636"/>
            <a:ext cx="7619971" cy="584775"/>
          </a:xfrm>
          <a:prstGeom prst="rect">
            <a:avLst/>
          </a:prstGeom>
          <a:noFill/>
        </p:spPr>
        <p:txBody>
          <a:bodyPr wrap="none" rtlCol="0">
            <a:spAutoFit/>
          </a:bodyPr>
          <a:lstStyle/>
          <a:p>
            <a:r>
              <a:rPr lang="zh-TW" altLang="en-US" sz="3200" b="1" kern="100" dirty="0">
                <a:effectLst/>
                <a:latin typeface="Times New Roman" panose="02020603050405020304" pitchFamily="18" charset="0"/>
                <a:ea typeface="標楷體" panose="03000509000000000000" pitchFamily="65" charset="-120"/>
                <a:cs typeface="Times New Roman" panose="02020603050405020304" pitchFamily="18" charset="0"/>
              </a:rPr>
              <a:t>市場上測試肌力的工具</a:t>
            </a:r>
            <a:r>
              <a:rPr lang="en-US" altLang="zh-TW" sz="3200" b="1"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3200" b="1" kern="100" dirty="0" err="1">
                <a:effectLst/>
                <a:latin typeface="Times New Roman" panose="02020603050405020304" pitchFamily="18" charset="0"/>
                <a:ea typeface="標楷體" panose="03000509000000000000" pitchFamily="65" charset="-120"/>
                <a:cs typeface="Times New Roman" panose="02020603050405020304" pitchFamily="18" charset="0"/>
              </a:rPr>
              <a:t>Aerobis</a:t>
            </a:r>
            <a:r>
              <a:rPr lang="en-US" altLang="zh-TW" sz="3200" b="1"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3200" b="1" kern="100" dirty="0" err="1">
                <a:effectLst/>
                <a:latin typeface="Times New Roman" panose="02020603050405020304" pitchFamily="18" charset="0"/>
                <a:ea typeface="標楷體" panose="03000509000000000000" pitchFamily="65" charset="-120"/>
                <a:cs typeface="Times New Roman" panose="02020603050405020304" pitchFamily="18" charset="0"/>
              </a:rPr>
              <a:t>powrlink</a:t>
            </a:r>
            <a:r>
              <a:rPr lang="en-US" altLang="zh-TW" sz="3200" b="1"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32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pic>
        <p:nvPicPr>
          <p:cNvPr id="21" name="圖片 20">
            <a:extLst>
              <a:ext uri="{FF2B5EF4-FFF2-40B4-BE49-F238E27FC236}">
                <a16:creationId xmlns:a16="http://schemas.microsoft.com/office/drawing/2014/main" id="{8AC6CBAB-BFF4-4A4B-915F-318FA857C5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22956" y="2222521"/>
            <a:ext cx="3460659" cy="34606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226252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09515" y="337456"/>
            <a:ext cx="8911687" cy="1280890"/>
          </a:xfrm>
        </p:spPr>
        <p:txBody>
          <a:bodyPr/>
          <a:lstStyle/>
          <a:p>
            <a:r>
              <a:rPr lang="en-US" altLang="zh-TW" dirty="0"/>
              <a:t>SWOT</a:t>
            </a:r>
            <a:r>
              <a:rPr lang="zh-TW" altLang="en-US" dirty="0"/>
              <a:t>分析</a:t>
            </a:r>
          </a:p>
        </p:txBody>
      </p:sp>
      <p:graphicFrame>
        <p:nvGraphicFramePr>
          <p:cNvPr id="13" name="表格 12"/>
          <p:cNvGraphicFramePr>
            <a:graphicFrameLocks noGrp="1"/>
          </p:cNvGraphicFramePr>
          <p:nvPr>
            <p:extLst>
              <p:ext uri="{D42A27DB-BD31-4B8C-83A1-F6EECF244321}">
                <p14:modId xmlns:p14="http://schemas.microsoft.com/office/powerpoint/2010/main" val="1081099687"/>
              </p:ext>
            </p:extLst>
          </p:nvPr>
        </p:nvGraphicFramePr>
        <p:xfrm>
          <a:off x="1609515" y="1930879"/>
          <a:ext cx="8738562" cy="3709361"/>
        </p:xfrm>
        <a:graphic>
          <a:graphicData uri="http://schemas.openxmlformats.org/drawingml/2006/table">
            <a:tbl>
              <a:tblPr firstRow="1" bandRow="1">
                <a:tableStyleId>{5C22544A-7EE6-4342-B048-85BDC9FD1C3A}</a:tableStyleId>
              </a:tblPr>
              <a:tblGrid>
                <a:gridCol w="4369281">
                  <a:extLst>
                    <a:ext uri="{9D8B030D-6E8A-4147-A177-3AD203B41FA5}">
                      <a16:colId xmlns:a16="http://schemas.microsoft.com/office/drawing/2014/main" val="1676634565"/>
                    </a:ext>
                  </a:extLst>
                </a:gridCol>
                <a:gridCol w="4369281">
                  <a:extLst>
                    <a:ext uri="{9D8B030D-6E8A-4147-A177-3AD203B41FA5}">
                      <a16:colId xmlns:a16="http://schemas.microsoft.com/office/drawing/2014/main" val="3095832246"/>
                    </a:ext>
                  </a:extLst>
                </a:gridCol>
              </a:tblGrid>
              <a:tr h="59422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TW" dirty="0"/>
                        <a:t>Strengths(</a:t>
                      </a:r>
                      <a:r>
                        <a:rPr lang="zh-TW" altLang="en-US" dirty="0"/>
                        <a:t>優勢</a:t>
                      </a:r>
                      <a:r>
                        <a:rPr lang="en-US" altLang="zh-TW" dirty="0"/>
                        <a:t>)</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TW" dirty="0"/>
                        <a:t>Weakness(</a:t>
                      </a:r>
                      <a:r>
                        <a:rPr lang="zh-TW" altLang="en-US" dirty="0"/>
                        <a:t>劣勢</a:t>
                      </a:r>
                      <a:r>
                        <a:rPr lang="en-US" altLang="zh-TW" dirty="0"/>
                        <a:t>)</a:t>
                      </a:r>
                    </a:p>
                  </a:txBody>
                  <a:tcPr/>
                </a:tc>
                <a:extLst>
                  <a:ext uri="{0D108BD9-81ED-4DB2-BD59-A6C34878D82A}">
                    <a16:rowId xmlns:a16="http://schemas.microsoft.com/office/drawing/2014/main" val="1552436272"/>
                  </a:ext>
                </a:extLst>
              </a:tr>
              <a:tr h="1035639">
                <a:tc>
                  <a:txBody>
                    <a:bodyPr/>
                    <a:lstStyle/>
                    <a:p>
                      <a:r>
                        <a:rPr lang="en-US" altLang="zh-TW" b="0" dirty="0"/>
                        <a:t>1.</a:t>
                      </a:r>
                      <a:r>
                        <a:rPr lang="zh-TW" altLang="en-US" b="0" dirty="0"/>
                        <a:t>免費，快速測量出結果</a:t>
                      </a:r>
                      <a:endParaRPr lang="en-US" altLang="zh-TW" b="0" dirty="0"/>
                    </a:p>
                    <a:p>
                      <a:r>
                        <a:rPr lang="en-US" altLang="zh-TW" b="0" dirty="0"/>
                        <a:t>2.</a:t>
                      </a:r>
                      <a:r>
                        <a:rPr lang="zh-TW" altLang="en-US" b="0" dirty="0"/>
                        <a:t>簡單、方便使用</a:t>
                      </a:r>
                    </a:p>
                  </a:txBody>
                  <a:tcPr/>
                </a:tc>
                <a:tc>
                  <a:txBody>
                    <a:bodyPr/>
                    <a:lstStyle/>
                    <a:p>
                      <a:r>
                        <a:rPr lang="en-US" altLang="zh-TW" b="0" dirty="0"/>
                        <a:t>1.</a:t>
                      </a:r>
                      <a:r>
                        <a:rPr lang="zh-TW" altLang="en-US" b="0" dirty="0"/>
                        <a:t>目前功能尚不夠全面</a:t>
                      </a:r>
                      <a:endParaRPr lang="en-US" altLang="zh-TW" b="0" dirty="0"/>
                    </a:p>
                    <a:p>
                      <a:r>
                        <a:rPr lang="en-US" altLang="zh-TW" b="0" dirty="0"/>
                        <a:t>2.</a:t>
                      </a:r>
                      <a:r>
                        <a:rPr lang="zh-TW" altLang="en-US" b="0" dirty="0"/>
                        <a:t>針對高齡者開發，客群較狹隘</a:t>
                      </a:r>
                      <a:endParaRPr lang="en-US" altLang="zh-TW" b="0" dirty="0"/>
                    </a:p>
                    <a:p>
                      <a:r>
                        <a:rPr lang="en-US" altLang="zh-TW" b="0" dirty="0"/>
                        <a:t>3.</a:t>
                      </a:r>
                      <a:r>
                        <a:rPr lang="zh-TW" altLang="en-US" sz="1800" dirty="0"/>
                        <a:t>數據有失真的可能</a:t>
                      </a:r>
                      <a:endParaRPr lang="zh-TW" altLang="en-US" b="0" dirty="0"/>
                    </a:p>
                  </a:txBody>
                  <a:tcPr/>
                </a:tc>
                <a:extLst>
                  <a:ext uri="{0D108BD9-81ED-4DB2-BD59-A6C34878D82A}">
                    <a16:rowId xmlns:a16="http://schemas.microsoft.com/office/drawing/2014/main" val="3564673107"/>
                  </a:ext>
                </a:extLst>
              </a:tr>
              <a:tr h="600013">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TW" b="1" dirty="0"/>
                        <a:t>Opportunities(</a:t>
                      </a:r>
                      <a:r>
                        <a:rPr lang="zh-TW" altLang="en-US" b="1" dirty="0"/>
                        <a:t>機會</a:t>
                      </a:r>
                      <a:r>
                        <a:rPr lang="en-US" altLang="zh-TW" b="1" dirty="0"/>
                        <a:t>)</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TW" b="1" dirty="0"/>
                        <a:t>Threats(</a:t>
                      </a:r>
                      <a:r>
                        <a:rPr lang="zh-TW" altLang="en-US" b="1" dirty="0"/>
                        <a:t>威脅</a:t>
                      </a:r>
                      <a:r>
                        <a:rPr lang="en-US" altLang="zh-TW" b="1" dirty="0"/>
                        <a:t>)</a:t>
                      </a:r>
                    </a:p>
                  </a:txBody>
                  <a:tcPr/>
                </a:tc>
                <a:extLst>
                  <a:ext uri="{0D108BD9-81ED-4DB2-BD59-A6C34878D82A}">
                    <a16:rowId xmlns:a16="http://schemas.microsoft.com/office/drawing/2014/main" val="1648752448"/>
                  </a:ext>
                </a:extLst>
              </a:tr>
              <a:tr h="1479485">
                <a:tc>
                  <a:txBody>
                    <a:bodyPr/>
                    <a:lstStyle/>
                    <a:p>
                      <a:r>
                        <a:rPr lang="en-US" altLang="zh-TW" dirty="0"/>
                        <a:t>1.</a:t>
                      </a:r>
                      <a:r>
                        <a:rPr lang="zh-TW" altLang="en-US" dirty="0"/>
                        <a:t>市場上競爭對手不多</a:t>
                      </a:r>
                      <a:endParaRPr lang="en-US" altLang="zh-TW" dirty="0"/>
                    </a:p>
                    <a:p>
                      <a:r>
                        <a:rPr lang="en-US" altLang="zh-TW" dirty="0"/>
                        <a:t>2.</a:t>
                      </a:r>
                      <a:r>
                        <a:rPr lang="zh-TW" altLang="en-US" dirty="0"/>
                        <a:t>高齡者的健康管理是未來趨勢</a:t>
                      </a:r>
                    </a:p>
                    <a:p>
                      <a:endParaRPr lang="zh-TW" altLang="en-US" dirty="0"/>
                    </a:p>
                  </a:txBody>
                  <a:tcPr/>
                </a:tc>
                <a:tc>
                  <a:txBody>
                    <a:bodyPr/>
                    <a:lstStyle/>
                    <a:p>
                      <a:r>
                        <a:rPr lang="en-US" altLang="zh-TW" dirty="0"/>
                        <a:t>1.</a:t>
                      </a:r>
                      <a:r>
                        <a:rPr lang="zh-TW" altLang="en-US" dirty="0"/>
                        <a:t>長輩們也許傾向直接與醫師討論</a:t>
                      </a:r>
                      <a:endParaRPr lang="en-US" altLang="zh-TW" dirty="0"/>
                    </a:p>
                    <a:p>
                      <a:r>
                        <a:rPr lang="en-US" altLang="zh-TW" dirty="0"/>
                        <a:t>2.</a:t>
                      </a:r>
                      <a:r>
                        <a:rPr lang="zh-TW" altLang="en-US" dirty="0"/>
                        <a:t>長輩們的理解不夠，關心度不足</a:t>
                      </a:r>
                    </a:p>
                    <a:p>
                      <a:endParaRPr lang="zh-TW" altLang="en-US" dirty="0"/>
                    </a:p>
                  </a:txBody>
                  <a:tcPr/>
                </a:tc>
                <a:extLst>
                  <a:ext uri="{0D108BD9-81ED-4DB2-BD59-A6C34878D82A}">
                    <a16:rowId xmlns:a16="http://schemas.microsoft.com/office/drawing/2014/main" val="2744133342"/>
                  </a:ext>
                </a:extLst>
              </a:tr>
            </a:tbl>
          </a:graphicData>
        </a:graphic>
      </p:graphicFrame>
      <p:cxnSp>
        <p:nvCxnSpPr>
          <p:cNvPr id="4" name="直接连接符 4">
            <a:extLst>
              <a:ext uri="{FF2B5EF4-FFF2-40B4-BE49-F238E27FC236}">
                <a16:creationId xmlns:a16="http://schemas.microsoft.com/office/drawing/2014/main" id="{A0FEB712-AA69-4A1D-BD12-92CAB1454E4D}"/>
              </a:ext>
            </a:extLst>
          </p:cNvPr>
          <p:cNvCxnSpPr>
            <a:cxnSpLocks/>
          </p:cNvCxnSpPr>
          <p:nvPr/>
        </p:nvCxnSpPr>
        <p:spPr>
          <a:xfrm>
            <a:off x="806245" y="977901"/>
            <a:ext cx="9635613" cy="1"/>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755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92053" y="337456"/>
            <a:ext cx="8911687" cy="1280890"/>
          </a:xfrm>
        </p:spPr>
        <p:txBody>
          <a:bodyPr/>
          <a:lstStyle/>
          <a:p>
            <a:r>
              <a:rPr lang="en-US" altLang="zh-TW" dirty="0"/>
              <a:t>SWOT </a:t>
            </a:r>
            <a:r>
              <a:rPr lang="zh-TW" altLang="en-US" dirty="0"/>
              <a:t>交叉分析</a:t>
            </a:r>
          </a:p>
        </p:txBody>
      </p:sp>
      <p:graphicFrame>
        <p:nvGraphicFramePr>
          <p:cNvPr id="4" name="表格 3"/>
          <p:cNvGraphicFramePr>
            <a:graphicFrameLocks noGrp="1"/>
          </p:cNvGraphicFramePr>
          <p:nvPr/>
        </p:nvGraphicFramePr>
        <p:xfrm>
          <a:off x="1592053" y="2393191"/>
          <a:ext cx="8854536" cy="3507277"/>
        </p:xfrm>
        <a:graphic>
          <a:graphicData uri="http://schemas.openxmlformats.org/drawingml/2006/table">
            <a:tbl>
              <a:tblPr firstRow="1" bandRow="1">
                <a:tableStyleId>{5C22544A-7EE6-4342-B048-85BDC9FD1C3A}</a:tableStyleId>
              </a:tblPr>
              <a:tblGrid>
                <a:gridCol w="2951512">
                  <a:extLst>
                    <a:ext uri="{9D8B030D-6E8A-4147-A177-3AD203B41FA5}">
                      <a16:colId xmlns:a16="http://schemas.microsoft.com/office/drawing/2014/main" val="478243816"/>
                    </a:ext>
                  </a:extLst>
                </a:gridCol>
                <a:gridCol w="2951512">
                  <a:extLst>
                    <a:ext uri="{9D8B030D-6E8A-4147-A177-3AD203B41FA5}">
                      <a16:colId xmlns:a16="http://schemas.microsoft.com/office/drawing/2014/main" val="546526181"/>
                    </a:ext>
                  </a:extLst>
                </a:gridCol>
                <a:gridCol w="2951512">
                  <a:extLst>
                    <a:ext uri="{9D8B030D-6E8A-4147-A177-3AD203B41FA5}">
                      <a16:colId xmlns:a16="http://schemas.microsoft.com/office/drawing/2014/main" val="35878528"/>
                    </a:ext>
                  </a:extLst>
                </a:gridCol>
              </a:tblGrid>
              <a:tr h="473255">
                <a:tc>
                  <a:txBody>
                    <a:bodyPr/>
                    <a:lstStyle/>
                    <a:p>
                      <a:endParaRPr lang="zh-TW" altLang="en-US" dirty="0"/>
                    </a:p>
                  </a:txBody>
                  <a:tcPr>
                    <a:lnTlToBr w="12700" cap="flat" cmpd="sng" algn="ctr">
                      <a:solidFill>
                        <a:schemeClr val="bg1"/>
                      </a:solidFill>
                      <a:prstDash val="solid"/>
                      <a:round/>
                      <a:headEnd type="none" w="med" len="med"/>
                      <a:tailEnd type="none" w="med" len="med"/>
                    </a:lnTlToBr>
                  </a:tcPr>
                </a:tc>
                <a:tc>
                  <a:txBody>
                    <a:bodyPr/>
                    <a:lstStyle/>
                    <a:p>
                      <a:pPr algn="ctr"/>
                      <a:r>
                        <a:rPr lang="en-US" altLang="zh-TW" dirty="0"/>
                        <a:t>Strengths</a:t>
                      </a:r>
                      <a:endParaRPr lang="zh-TW" altLang="en-US" dirty="0"/>
                    </a:p>
                  </a:txBody>
                  <a:tcPr/>
                </a:tc>
                <a:tc>
                  <a:txBody>
                    <a:bodyPr/>
                    <a:lstStyle/>
                    <a:p>
                      <a:pPr algn="ctr"/>
                      <a:r>
                        <a:rPr lang="en-US" altLang="zh-TW" dirty="0"/>
                        <a:t>Weakness</a:t>
                      </a:r>
                      <a:endParaRPr lang="zh-TW" altLang="en-US" dirty="0"/>
                    </a:p>
                  </a:txBody>
                  <a:tcPr/>
                </a:tc>
                <a:extLst>
                  <a:ext uri="{0D108BD9-81ED-4DB2-BD59-A6C34878D82A}">
                    <a16:rowId xmlns:a16="http://schemas.microsoft.com/office/drawing/2014/main" val="620351021"/>
                  </a:ext>
                </a:extLst>
              </a:tr>
              <a:tr h="1517011">
                <a:tc>
                  <a:txBody>
                    <a:bodyPr/>
                    <a:lstStyle/>
                    <a:p>
                      <a:pPr algn="ctr"/>
                      <a:r>
                        <a:rPr lang="en-US" altLang="zh-TW" b="1" dirty="0"/>
                        <a:t>Opportunities</a:t>
                      </a:r>
                      <a:endParaRPr lang="zh-TW" altLang="en-US" b="1" dirty="0"/>
                    </a:p>
                  </a:txBody>
                  <a:tcPr/>
                </a:tc>
                <a:tc>
                  <a:txBody>
                    <a:bodyPr/>
                    <a:lstStyle/>
                    <a:p>
                      <a:r>
                        <a:rPr lang="en-US" altLang="zh-TW" dirty="0"/>
                        <a:t>1.</a:t>
                      </a:r>
                      <a:r>
                        <a:rPr lang="zh-TW" altLang="en-US" dirty="0"/>
                        <a:t>功能簡單，方便向高齡者們推廣。</a:t>
                      </a:r>
                      <a:endParaRPr lang="en-US" altLang="zh-TW" dirty="0"/>
                    </a:p>
                    <a:p>
                      <a:r>
                        <a:rPr lang="en-US" altLang="zh-TW" dirty="0"/>
                        <a:t>2.</a:t>
                      </a:r>
                      <a:r>
                        <a:rPr lang="zh-TW" altLang="en-US" dirty="0"/>
                        <a:t>鼓勵養成每日量測的習慣，建立正確健康觀念</a:t>
                      </a:r>
                    </a:p>
                  </a:txBody>
                  <a:tcPr/>
                </a:tc>
                <a:tc>
                  <a:txBody>
                    <a:bodyPr/>
                    <a:lstStyle/>
                    <a:p>
                      <a:r>
                        <a:rPr lang="en-US" altLang="zh-TW" dirty="0"/>
                        <a:t>1.</a:t>
                      </a:r>
                      <a:r>
                        <a:rPr lang="zh-TW" altLang="en-US" dirty="0"/>
                        <a:t>功能過少，可擴充更多肌群的測試。 </a:t>
                      </a:r>
                      <a:endParaRPr lang="en-US" altLang="zh-TW" dirty="0"/>
                    </a:p>
                    <a:p>
                      <a:r>
                        <a:rPr lang="en-US" altLang="zh-TW" dirty="0"/>
                        <a:t>2.</a:t>
                      </a:r>
                      <a:r>
                        <a:rPr lang="zh-TW" altLang="en-US" dirty="0"/>
                        <a:t>可增添肌力測試以外的功能。如：計步器等等。</a:t>
                      </a:r>
                    </a:p>
                  </a:txBody>
                  <a:tcPr/>
                </a:tc>
                <a:extLst>
                  <a:ext uri="{0D108BD9-81ED-4DB2-BD59-A6C34878D82A}">
                    <a16:rowId xmlns:a16="http://schemas.microsoft.com/office/drawing/2014/main" val="251713546"/>
                  </a:ext>
                </a:extLst>
              </a:tr>
              <a:tr h="1517011">
                <a:tc>
                  <a:txBody>
                    <a:bodyPr/>
                    <a:lstStyle/>
                    <a:p>
                      <a:pPr algn="ctr"/>
                      <a:r>
                        <a:rPr lang="en-US" altLang="zh-TW" b="1" dirty="0"/>
                        <a:t>Threats</a:t>
                      </a:r>
                      <a:endParaRPr lang="zh-TW" altLang="en-US" b="1" dirty="0"/>
                    </a:p>
                  </a:txBody>
                  <a:tcPr/>
                </a:tc>
                <a:tc>
                  <a:txBody>
                    <a:bodyPr/>
                    <a:lstStyle/>
                    <a:p>
                      <a:r>
                        <a:rPr lang="en-US" altLang="zh-TW" dirty="0"/>
                        <a:t>1.</a:t>
                      </a:r>
                      <a:r>
                        <a:rPr lang="zh-TW" altLang="en-US" dirty="0"/>
                        <a:t>附上簡單使用教學，讓高齡者輕鬆操作。</a:t>
                      </a:r>
                      <a:endParaRPr lang="en-US" altLang="zh-TW" dirty="0"/>
                    </a:p>
                    <a:p>
                      <a:r>
                        <a:rPr lang="en-US" altLang="zh-TW" dirty="0"/>
                        <a:t>2.</a:t>
                      </a:r>
                      <a:r>
                        <a:rPr lang="zh-TW" altLang="en-US" dirty="0"/>
                        <a:t>可加上台語等語系，方便高齡者了解功能。</a:t>
                      </a:r>
                    </a:p>
                  </a:txBody>
                  <a:tcPr/>
                </a:tc>
                <a:tc>
                  <a:txBody>
                    <a:bodyPr/>
                    <a:lstStyle/>
                    <a:p>
                      <a:r>
                        <a:rPr lang="en-US" altLang="zh-TW" dirty="0"/>
                        <a:t>1.</a:t>
                      </a:r>
                      <a:r>
                        <a:rPr lang="zh-TW" altLang="en-US" dirty="0"/>
                        <a:t>市場相關資訊不多，如何推廣出去是未來重點。</a:t>
                      </a:r>
                      <a:endParaRPr lang="en-US" altLang="zh-TW" dirty="0"/>
                    </a:p>
                    <a:p>
                      <a:r>
                        <a:rPr lang="en-US" altLang="zh-TW" dirty="0"/>
                        <a:t>2.</a:t>
                      </a:r>
                      <a:r>
                        <a:rPr lang="zh-TW" altLang="en-US" dirty="0"/>
                        <a:t>長輩因不瞭解而關心度不高，需多加宣導。</a:t>
                      </a:r>
                    </a:p>
                  </a:txBody>
                  <a:tcPr/>
                </a:tc>
                <a:extLst>
                  <a:ext uri="{0D108BD9-81ED-4DB2-BD59-A6C34878D82A}">
                    <a16:rowId xmlns:a16="http://schemas.microsoft.com/office/drawing/2014/main" val="2032693635"/>
                  </a:ext>
                </a:extLst>
              </a:tr>
            </a:tbl>
          </a:graphicData>
        </a:graphic>
      </p:graphicFrame>
      <p:cxnSp>
        <p:nvCxnSpPr>
          <p:cNvPr id="5" name="直接连接符 4">
            <a:extLst>
              <a:ext uri="{FF2B5EF4-FFF2-40B4-BE49-F238E27FC236}">
                <a16:creationId xmlns:a16="http://schemas.microsoft.com/office/drawing/2014/main" id="{A0FEB712-AA69-4A1D-BD12-92CAB1454E4D}"/>
              </a:ext>
            </a:extLst>
          </p:cNvPr>
          <p:cNvCxnSpPr>
            <a:cxnSpLocks/>
          </p:cNvCxnSpPr>
          <p:nvPr/>
        </p:nvCxnSpPr>
        <p:spPr>
          <a:xfrm>
            <a:off x="806245" y="977901"/>
            <a:ext cx="9635613" cy="1"/>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434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866479B-B15A-4E2C-9D08-8BB340721CF6}"/>
              </a:ext>
            </a:extLst>
          </p:cNvPr>
          <p:cNvSpPr/>
          <p:nvPr/>
        </p:nvSpPr>
        <p:spPr>
          <a:xfrm>
            <a:off x="1249717" y="395910"/>
            <a:ext cx="4768529" cy="561692"/>
          </a:xfrm>
          <a:prstGeom prst="rect">
            <a:avLst/>
          </a:prstGeom>
        </p:spPr>
        <p:txBody>
          <a:bodyPr wrap="square" lIns="68580" tIns="34290" rIns="68580" bIns="34290">
            <a:spAutoFit/>
          </a:bodyPr>
          <a:lstStyle/>
          <a:p>
            <a:pPr algn="ctr">
              <a:defRPr/>
            </a:pPr>
            <a:r>
              <a:rPr lang="zh-TW" altLang="en-US" sz="3200" spc="22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未來發展</a:t>
            </a:r>
            <a:r>
              <a:rPr lang="en-US" altLang="zh-TW" sz="3200" spc="22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a:t>
            </a:r>
            <a:r>
              <a:rPr lang="zh-TW" altLang="en-US" sz="3200" spc="22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商業模式圖</a:t>
            </a:r>
          </a:p>
        </p:txBody>
      </p:sp>
      <p:cxnSp>
        <p:nvCxnSpPr>
          <p:cNvPr id="5" name="直接连接符 4">
            <a:extLst>
              <a:ext uri="{FF2B5EF4-FFF2-40B4-BE49-F238E27FC236}">
                <a16:creationId xmlns:a16="http://schemas.microsoft.com/office/drawing/2014/main" id="{A0FEB712-AA69-4A1D-BD12-92CAB1454E4D}"/>
              </a:ext>
            </a:extLst>
          </p:cNvPr>
          <p:cNvCxnSpPr>
            <a:cxnSpLocks/>
          </p:cNvCxnSpPr>
          <p:nvPr/>
        </p:nvCxnSpPr>
        <p:spPr>
          <a:xfrm>
            <a:off x="806245" y="977901"/>
            <a:ext cx="9635613" cy="1"/>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D4023B69-0A92-4E2A-812D-4EDFAF994518}"/>
              </a:ext>
            </a:extLst>
          </p:cNvPr>
          <p:cNvSpPr txBox="1"/>
          <p:nvPr/>
        </p:nvSpPr>
        <p:spPr>
          <a:xfrm>
            <a:off x="614677" y="1279857"/>
            <a:ext cx="9228581" cy="954107"/>
          </a:xfrm>
          <a:prstGeom prst="rect">
            <a:avLst/>
          </a:prstGeom>
          <a:noFill/>
        </p:spPr>
        <p:txBody>
          <a:bodyPr wrap="square" rtlCol="0">
            <a:spAutoFit/>
          </a:bodyPr>
          <a:lstStyle/>
          <a:p>
            <a:pPr lvl="2"/>
            <a:endParaRPr lang="en-US" altLang="zh-TW" sz="2800" dirty="0"/>
          </a:p>
          <a:p>
            <a:pPr lvl="2"/>
            <a:endParaRPr lang="en-US" altLang="zh-TW" sz="2800" dirty="0"/>
          </a:p>
        </p:txBody>
      </p:sp>
      <p:sp>
        <p:nvSpPr>
          <p:cNvPr id="2" name="文字方塊 1">
            <a:extLst>
              <a:ext uri="{FF2B5EF4-FFF2-40B4-BE49-F238E27FC236}">
                <a16:creationId xmlns:a16="http://schemas.microsoft.com/office/drawing/2014/main" id="{3FEEAB71-2434-41B1-A09C-D060EFD248D6}"/>
              </a:ext>
            </a:extLst>
          </p:cNvPr>
          <p:cNvSpPr txBox="1"/>
          <p:nvPr/>
        </p:nvSpPr>
        <p:spPr>
          <a:xfrm>
            <a:off x="1249717" y="1474068"/>
            <a:ext cx="4688936" cy="5909310"/>
          </a:xfrm>
          <a:prstGeom prst="rect">
            <a:avLst/>
          </a:prstGeom>
          <a:noFill/>
        </p:spPr>
        <p:txBody>
          <a:bodyPr wrap="square" rtlCol="0">
            <a:spAutoFit/>
          </a:bodyPr>
          <a:lstStyle/>
          <a:p>
            <a:pPr marL="342900" lvl="0" indent="-342900">
              <a:buFont typeface="+mj-lt"/>
              <a:buAutoNum type="arabicPeriod"/>
            </a:pPr>
            <a:r>
              <a:rPr lang="zh-TW" altLang="zh-TW" sz="2400" kern="100" dirty="0">
                <a:effectLst/>
                <a:latin typeface="Times New Roman" panose="02020603050405020304" pitchFamily="18" charset="0"/>
                <a:ea typeface="標楷體" panose="03000509000000000000" pitchFamily="65" charset="-120"/>
                <a:cs typeface="Calibri" panose="020F0502020204030204" pitchFamily="34" charset="0"/>
              </a:rPr>
              <a:t>成為主流測試肌力的</a:t>
            </a:r>
            <a:r>
              <a:rPr lang="en-US" altLang="zh-TW" sz="2400" kern="100" dirty="0">
                <a:effectLst/>
                <a:latin typeface="Times New Roman" panose="02020603050405020304" pitchFamily="18" charset="0"/>
                <a:ea typeface="標楷體" panose="03000509000000000000" pitchFamily="65" charset="-120"/>
                <a:cs typeface="Calibri" panose="020F0502020204030204" pitchFamily="34" charset="0"/>
              </a:rPr>
              <a:t>App</a:t>
            </a:r>
            <a:r>
              <a:rPr lang="zh-TW" altLang="zh-TW" sz="2400" kern="100" dirty="0">
                <a:effectLst/>
                <a:latin typeface="Times New Roman" panose="02020603050405020304" pitchFamily="18" charset="0"/>
                <a:ea typeface="標楷體" panose="03000509000000000000" pitchFamily="65" charset="-120"/>
                <a:cs typeface="Calibri" panose="020F0502020204030204" pitchFamily="34" charset="0"/>
              </a:rPr>
              <a:t>。</a:t>
            </a:r>
            <a:endParaRPr lang="en-US" altLang="zh-TW" sz="2400" kern="100" dirty="0">
              <a:effectLst/>
              <a:latin typeface="Times New Roman" panose="02020603050405020304" pitchFamily="18" charset="0"/>
              <a:ea typeface="標楷體" panose="03000509000000000000" pitchFamily="65" charset="-120"/>
              <a:cs typeface="Calibri" panose="020F0502020204030204" pitchFamily="34" charset="0"/>
            </a:endParaRPr>
          </a:p>
          <a:p>
            <a:pPr marL="342900" lvl="0" indent="-342900">
              <a:buFont typeface="+mj-lt"/>
              <a:buAutoNum type="arabicPeriod"/>
            </a:pPr>
            <a:endParaRPr lang="zh-TW" altLang="zh-TW" sz="2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marL="342900" lvl="0" indent="-342900">
              <a:buFont typeface="+mj-lt"/>
              <a:buAutoNum type="arabicPeriod"/>
            </a:pPr>
            <a:r>
              <a:rPr lang="zh-TW" altLang="zh-TW" sz="2400" kern="100" dirty="0">
                <a:effectLst/>
                <a:latin typeface="Times New Roman" panose="02020603050405020304" pitchFamily="18" charset="0"/>
                <a:ea typeface="標楷體" panose="03000509000000000000" pitchFamily="65" charset="-120"/>
                <a:cs typeface="Calibri" panose="020F0502020204030204" pitchFamily="34" charset="0"/>
              </a:rPr>
              <a:t>提升年長者肌力，降低年長者因跌倒造成傷害</a:t>
            </a:r>
            <a:r>
              <a:rPr lang="zh-TW" altLang="en-US" sz="2400" kern="100" dirty="0">
                <a:effectLst/>
                <a:latin typeface="Times New Roman" panose="02020603050405020304" pitchFamily="18" charset="0"/>
                <a:ea typeface="標楷體" panose="03000509000000000000" pitchFamily="65" charset="-120"/>
                <a:cs typeface="Calibri" panose="020F0502020204030204" pitchFamily="34" charset="0"/>
              </a:rPr>
              <a:t>的可能</a:t>
            </a:r>
            <a:r>
              <a:rPr lang="zh-TW" altLang="zh-TW" sz="2400" kern="100" dirty="0">
                <a:effectLst/>
                <a:latin typeface="Times New Roman" panose="02020603050405020304" pitchFamily="18" charset="0"/>
                <a:ea typeface="標楷體" panose="03000509000000000000" pitchFamily="65" charset="-120"/>
                <a:cs typeface="Calibri" panose="020F0502020204030204" pitchFamily="34" charset="0"/>
              </a:rPr>
              <a:t>。</a:t>
            </a:r>
            <a:endParaRPr lang="en-US" altLang="zh-TW" sz="2400" kern="100" dirty="0">
              <a:effectLst/>
              <a:latin typeface="Times New Roman" panose="02020603050405020304" pitchFamily="18" charset="0"/>
              <a:ea typeface="標楷體" panose="03000509000000000000" pitchFamily="65" charset="-120"/>
              <a:cs typeface="Calibri" panose="020F0502020204030204" pitchFamily="34" charset="0"/>
            </a:endParaRPr>
          </a:p>
          <a:p>
            <a:pPr marL="342900" lvl="0" indent="-342900">
              <a:buFont typeface="+mj-lt"/>
              <a:buAutoNum type="arabicPeriod"/>
            </a:pPr>
            <a:endParaRPr lang="zh-TW" altLang="zh-TW" sz="2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marL="342900" lvl="0" indent="-342900">
              <a:buFont typeface="+mj-lt"/>
              <a:buAutoNum type="arabicPeriod"/>
            </a:pPr>
            <a:r>
              <a:rPr lang="zh-TW"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rPr>
              <a:t>與相關部門、單位或應用程式合作，互利互惠達成雙贏局面。</a:t>
            </a:r>
            <a:endParaRPr lang="en-US"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buFont typeface="+mj-lt"/>
              <a:buAutoNum type="arabicPeriod"/>
            </a:pPr>
            <a:endParaRPr lang="zh-TW" altLang="zh-TW" sz="2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marL="342900" lvl="0" indent="-342900">
              <a:buFont typeface="+mj-lt"/>
              <a:buAutoNum type="arabicPeriod"/>
            </a:pPr>
            <a:r>
              <a:rPr lang="zh-TW"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rPr>
              <a:t>不局限於年長者，</a:t>
            </a:r>
            <a:r>
              <a:rPr lang="en-US"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rPr>
              <a:t>12</a:t>
            </a:r>
            <a:r>
              <a:rPr lang="zh-TW"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rPr>
              <a:t>歲以上</a:t>
            </a:r>
            <a:r>
              <a:rPr lang="zh-TW" altLang="en-US" sz="2400" kern="100" dirty="0">
                <a:effectLst/>
                <a:latin typeface="Times New Roman" panose="02020603050405020304" pitchFamily="18" charset="0"/>
                <a:ea typeface="標楷體" panose="03000509000000000000" pitchFamily="65" charset="-120"/>
                <a:cs typeface="Times New Roman" panose="02020603050405020304" pitchFamily="18" charset="0"/>
              </a:rPr>
              <a:t>就</a:t>
            </a:r>
            <a:r>
              <a:rPr lang="zh-TW"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rPr>
              <a:t>可以測試肌肉力量。</a:t>
            </a:r>
            <a:endParaRPr lang="en-US"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buFont typeface="+mj-lt"/>
              <a:buAutoNum type="arabicPeriod"/>
            </a:pPr>
            <a:endParaRPr lang="en-US"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en-US" sz="2400" kern="100" dirty="0">
                <a:latin typeface="Times New Roman" panose="02020603050405020304" pitchFamily="18" charset="0"/>
                <a:ea typeface="標楷體" panose="03000509000000000000" pitchFamily="65" charset="-120"/>
                <a:cs typeface="Times New Roman" panose="02020603050405020304" pitchFamily="18" charset="0"/>
              </a:rPr>
              <a:t>賺取的收益用來幫助更多年長者及推廣肌力的重要性。</a:t>
            </a:r>
            <a:endParaRPr lang="zh-TW" altLang="zh-TW" sz="2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lvl="0"/>
            <a:endParaRPr lang="en-US"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buFont typeface="+mj-lt"/>
              <a:buAutoNum type="arabicPeriod"/>
            </a:pPr>
            <a:endParaRPr lang="en-US" altLang="zh-TW" sz="2400" kern="100"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pic>
        <p:nvPicPr>
          <p:cNvPr id="4" name="圖片 3">
            <a:extLst>
              <a:ext uri="{FF2B5EF4-FFF2-40B4-BE49-F238E27FC236}">
                <a16:creationId xmlns:a16="http://schemas.microsoft.com/office/drawing/2014/main" id="{CE737FFE-7C3E-4104-9EAB-8913A0BB5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513" y="1777211"/>
            <a:ext cx="5878285" cy="33035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4273184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BBF29D2-CE9F-4CC1-B00B-6361D8F730F1}"/>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a:extLst>
              <a:ext uri="{FF2B5EF4-FFF2-40B4-BE49-F238E27FC236}">
                <a16:creationId xmlns:a16="http://schemas.microsoft.com/office/drawing/2014/main" id="{9DB328E2-B371-4F6C-A84F-3EA08E4994D5}"/>
              </a:ext>
            </a:extLst>
          </p:cNvPr>
          <p:cNvSpPr/>
          <p:nvPr/>
        </p:nvSpPr>
        <p:spPr>
          <a:xfrm>
            <a:off x="0" y="2049510"/>
            <a:ext cx="12192000" cy="2758980"/>
          </a:xfrm>
          <a:prstGeom prst="rect">
            <a:avLst/>
          </a:prstGeom>
          <a:solidFill>
            <a:srgbClr val="666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平行四边形 1">
            <a:extLst>
              <a:ext uri="{FF2B5EF4-FFF2-40B4-BE49-F238E27FC236}">
                <a16:creationId xmlns:a16="http://schemas.microsoft.com/office/drawing/2014/main" id="{6922DCA0-1D99-42A5-A5DB-5AB7C1F9D057}"/>
              </a:ext>
            </a:extLst>
          </p:cNvPr>
          <p:cNvSpPr/>
          <p:nvPr/>
        </p:nvSpPr>
        <p:spPr>
          <a:xfrm>
            <a:off x="1627773" y="1384300"/>
            <a:ext cx="3162300" cy="4089400"/>
          </a:xfrm>
          <a:prstGeom prst="parallelogram">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C32C7B03-B002-46BF-89EE-3893706E6206}"/>
              </a:ext>
            </a:extLst>
          </p:cNvPr>
          <p:cNvSpPr/>
          <p:nvPr/>
        </p:nvSpPr>
        <p:spPr>
          <a:xfrm>
            <a:off x="1976695" y="2049510"/>
            <a:ext cx="2464455" cy="2192908"/>
          </a:xfrm>
          <a:prstGeom prst="rect">
            <a:avLst/>
          </a:prstGeom>
        </p:spPr>
        <p:txBody>
          <a:bodyPr wrap="square" lIns="68580" tIns="34290" rIns="68580" bIns="34290">
            <a:spAutoFit/>
          </a:bodyPr>
          <a:lstStyle/>
          <a:p>
            <a:pPr algn="ctr">
              <a:defRPr/>
            </a:pPr>
            <a:r>
              <a:rPr lang="en-US" altLang="zh-TW" sz="13800" spc="225" dirty="0">
                <a:solidFill>
                  <a:schemeClr val="bg1"/>
                </a:solidFill>
                <a:latin typeface="包图粗朗体" panose="02000000000000000000" pitchFamily="2" charset="-122"/>
                <a:ea typeface="包图粗朗体" panose="02000000000000000000" pitchFamily="2" charset="-122"/>
                <a:cs typeface="+mn-ea"/>
                <a:sym typeface="+mn-lt"/>
              </a:rPr>
              <a:t>5</a:t>
            </a:r>
            <a:endParaRPr sz="13800" spc="225" dirty="0">
              <a:solidFill>
                <a:schemeClr val="bg1"/>
              </a:solidFill>
              <a:latin typeface="包图粗朗体" panose="02000000000000000000" pitchFamily="2" charset="-122"/>
              <a:ea typeface="包图粗朗体" panose="02000000000000000000" pitchFamily="2" charset="-122"/>
              <a:cs typeface="+mn-ea"/>
              <a:sym typeface="+mn-lt"/>
            </a:endParaRPr>
          </a:p>
        </p:txBody>
      </p:sp>
      <p:sp>
        <p:nvSpPr>
          <p:cNvPr id="17" name="矩形 16">
            <a:extLst>
              <a:ext uri="{FF2B5EF4-FFF2-40B4-BE49-F238E27FC236}">
                <a16:creationId xmlns:a16="http://schemas.microsoft.com/office/drawing/2014/main" id="{229CA21C-4690-466E-A8A0-A301E122288B}"/>
              </a:ext>
            </a:extLst>
          </p:cNvPr>
          <p:cNvSpPr/>
          <p:nvPr/>
        </p:nvSpPr>
        <p:spPr>
          <a:xfrm>
            <a:off x="5665092" y="2932710"/>
            <a:ext cx="5651888" cy="992579"/>
          </a:xfrm>
          <a:prstGeom prst="rect">
            <a:avLst/>
          </a:prstGeom>
        </p:spPr>
        <p:txBody>
          <a:bodyPr wrap="square" lIns="68580" tIns="34290" rIns="68580" bIns="34290">
            <a:spAutoFit/>
          </a:bodyPr>
          <a:lstStyle/>
          <a:p>
            <a:pPr algn="ctr">
              <a:defRPr/>
            </a:pPr>
            <a:r>
              <a:rPr lang="zh-TW" altLang="en-US" sz="6000" spc="225" dirty="0">
                <a:solidFill>
                  <a:schemeClr val="bg1"/>
                </a:solidFill>
                <a:latin typeface="字魂59号-创粗黑" panose="00000500000000000000" pitchFamily="2" charset="-122"/>
                <a:ea typeface="字魂59号-创粗黑" panose="00000500000000000000" pitchFamily="2" charset="-122"/>
                <a:cs typeface="+mn-ea"/>
                <a:sym typeface="+mn-lt"/>
              </a:rPr>
              <a:t>結語</a:t>
            </a:r>
            <a:endParaRPr lang="zh-CN" altLang="en-US" sz="6000" spc="225" dirty="0">
              <a:solidFill>
                <a:schemeClr val="bg1"/>
              </a:solidFill>
              <a:latin typeface="字魂59号-创粗黑" panose="00000500000000000000" pitchFamily="2" charset="-122"/>
              <a:ea typeface="字魂59号-创粗黑" panose="00000500000000000000" pitchFamily="2" charset="-122"/>
              <a:cs typeface="+mn-ea"/>
              <a:sym typeface="+mn-lt"/>
            </a:endParaRPr>
          </a:p>
        </p:txBody>
      </p:sp>
    </p:spTree>
    <p:extLst>
      <p:ext uri="{BB962C8B-B14F-4D97-AF65-F5344CB8AC3E}">
        <p14:creationId xmlns:p14="http://schemas.microsoft.com/office/powerpoint/2010/main" val="4222628340"/>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a:extLst>
              <a:ext uri="{FF2B5EF4-FFF2-40B4-BE49-F238E27FC236}">
                <a16:creationId xmlns:a16="http://schemas.microsoft.com/office/drawing/2014/main" id="{6B95524E-1A53-425C-81EF-C0CF457AAF8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 name="组合 2">
            <a:extLst>
              <a:ext uri="{FF2B5EF4-FFF2-40B4-BE49-F238E27FC236}">
                <a16:creationId xmlns:a16="http://schemas.microsoft.com/office/drawing/2014/main" id="{B2E1F3D1-1D55-45D1-BAD9-F47E79F1C02B}"/>
              </a:ext>
            </a:extLst>
          </p:cNvPr>
          <p:cNvGrpSpPr/>
          <p:nvPr/>
        </p:nvGrpSpPr>
        <p:grpSpPr>
          <a:xfrm rot="16200000" flipH="1" flipV="1">
            <a:off x="-507711" y="1384409"/>
            <a:ext cx="6845122" cy="4076300"/>
            <a:chOff x="0" y="889780"/>
            <a:chExt cx="12192000" cy="5049480"/>
          </a:xfrm>
        </p:grpSpPr>
        <p:grpSp>
          <p:nvGrpSpPr>
            <p:cNvPr id="8" name="组合 7">
              <a:extLst>
                <a:ext uri="{FF2B5EF4-FFF2-40B4-BE49-F238E27FC236}">
                  <a16:creationId xmlns:a16="http://schemas.microsoft.com/office/drawing/2014/main" id="{9B47FC7D-B29A-4982-ACBE-B9BA4950977D}"/>
                </a:ext>
              </a:extLst>
            </p:cNvPr>
            <p:cNvGrpSpPr/>
            <p:nvPr/>
          </p:nvGrpSpPr>
          <p:grpSpPr>
            <a:xfrm>
              <a:off x="2586037" y="1695067"/>
              <a:ext cx="5657851" cy="4244193"/>
              <a:chOff x="5572123" y="1172330"/>
              <a:chExt cx="4638737" cy="3479714"/>
            </a:xfrm>
          </p:grpSpPr>
          <p:sp>
            <p:nvSpPr>
              <p:cNvPr id="6" name="矩形 5">
                <a:extLst>
                  <a:ext uri="{FF2B5EF4-FFF2-40B4-BE49-F238E27FC236}">
                    <a16:creationId xmlns:a16="http://schemas.microsoft.com/office/drawing/2014/main" id="{D3CC2F9D-F11C-407A-AB65-E0EE6CC94360}"/>
                  </a:ext>
                </a:extLst>
              </p:cNvPr>
              <p:cNvSpPr/>
              <p:nvPr/>
            </p:nvSpPr>
            <p:spPr>
              <a:xfrm>
                <a:off x="5572124" y="1172330"/>
                <a:ext cx="105425" cy="3399672"/>
              </a:xfrm>
              <a:prstGeom prst="rect">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935316C-EB4E-4BA5-850F-621F0581A3B2}"/>
                  </a:ext>
                </a:extLst>
              </p:cNvPr>
              <p:cNvSpPr/>
              <p:nvPr/>
            </p:nvSpPr>
            <p:spPr>
              <a:xfrm rot="16200000">
                <a:off x="7839755" y="2280939"/>
                <a:ext cx="103473" cy="4638737"/>
              </a:xfrm>
              <a:prstGeom prst="rect">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a:extLst>
                <a:ext uri="{FF2B5EF4-FFF2-40B4-BE49-F238E27FC236}">
                  <a16:creationId xmlns:a16="http://schemas.microsoft.com/office/drawing/2014/main" id="{9DB328E2-B371-4F6C-A84F-3EA08E4994D5}"/>
                </a:ext>
              </a:extLst>
            </p:cNvPr>
            <p:cNvSpPr/>
            <p:nvPr/>
          </p:nvSpPr>
          <p:spPr>
            <a:xfrm>
              <a:off x="0" y="1914525"/>
              <a:ext cx="12192000" cy="3028950"/>
            </a:xfrm>
            <a:prstGeom prst="rect">
              <a:avLst/>
            </a:prstGeom>
            <a:solidFill>
              <a:srgbClr val="666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021A0774-3A16-4166-BF89-89278E723A25}"/>
                </a:ext>
              </a:extLst>
            </p:cNvPr>
            <p:cNvGrpSpPr/>
            <p:nvPr/>
          </p:nvGrpSpPr>
          <p:grpSpPr>
            <a:xfrm flipH="1" flipV="1">
              <a:off x="2586037" y="889780"/>
              <a:ext cx="6635093" cy="5038387"/>
              <a:chOff x="5261388" y="519244"/>
              <a:chExt cx="5439954" cy="4130853"/>
            </a:xfrm>
          </p:grpSpPr>
          <p:sp>
            <p:nvSpPr>
              <p:cNvPr id="11" name="矩形 10">
                <a:extLst>
                  <a:ext uri="{FF2B5EF4-FFF2-40B4-BE49-F238E27FC236}">
                    <a16:creationId xmlns:a16="http://schemas.microsoft.com/office/drawing/2014/main" id="{E6978693-838A-4100-B55D-559C3D4D1A33}"/>
                  </a:ext>
                </a:extLst>
              </p:cNvPr>
              <p:cNvSpPr/>
              <p:nvPr/>
            </p:nvSpPr>
            <p:spPr>
              <a:xfrm>
                <a:off x="5261388" y="529007"/>
                <a:ext cx="105424" cy="4121090"/>
              </a:xfrm>
              <a:prstGeom prst="rect">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443F323-C7F1-4DC4-B8E8-A82189DF9853}"/>
                  </a:ext>
                </a:extLst>
              </p:cNvPr>
              <p:cNvSpPr/>
              <p:nvPr/>
            </p:nvSpPr>
            <p:spPr>
              <a:xfrm rot="16200000">
                <a:off x="7931885" y="1880639"/>
                <a:ext cx="110669" cy="5428244"/>
              </a:xfrm>
              <a:prstGeom prst="rect">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902EE91-1744-4201-86D8-9345BC3AA367}"/>
                  </a:ext>
                </a:extLst>
              </p:cNvPr>
              <p:cNvSpPr/>
              <p:nvPr/>
            </p:nvSpPr>
            <p:spPr>
              <a:xfrm>
                <a:off x="10595914" y="4240769"/>
                <a:ext cx="105425" cy="363773"/>
              </a:xfrm>
              <a:prstGeom prst="rect">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9C0512E-848F-4EC5-8A5C-4CB0D5698118}"/>
                  </a:ext>
                </a:extLst>
              </p:cNvPr>
              <p:cNvSpPr/>
              <p:nvPr/>
            </p:nvSpPr>
            <p:spPr>
              <a:xfrm rot="16200000">
                <a:off x="5498977" y="387080"/>
                <a:ext cx="103474" cy="367801"/>
              </a:xfrm>
              <a:prstGeom prst="rect">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7" name="矩形 26">
            <a:extLst>
              <a:ext uri="{FF2B5EF4-FFF2-40B4-BE49-F238E27FC236}">
                <a16:creationId xmlns:a16="http://schemas.microsoft.com/office/drawing/2014/main" id="{DE9B0D44-700A-4D24-93C5-0D550FA96C40}"/>
              </a:ext>
            </a:extLst>
          </p:cNvPr>
          <p:cNvSpPr/>
          <p:nvPr/>
        </p:nvSpPr>
        <p:spPr>
          <a:xfrm>
            <a:off x="1951160" y="2705123"/>
            <a:ext cx="1945945" cy="623248"/>
          </a:xfrm>
          <a:prstGeom prst="rect">
            <a:avLst/>
          </a:prstGeom>
        </p:spPr>
        <p:txBody>
          <a:bodyPr wrap="square" lIns="68580" tIns="34290" rIns="68580" bIns="34290">
            <a:spAutoFit/>
          </a:bodyPr>
          <a:lstStyle/>
          <a:p>
            <a:pPr algn="ctr">
              <a:defRPr/>
            </a:pPr>
            <a:r>
              <a:rPr lang="zh-TW" altLang="en-US" sz="3600" spc="225" dirty="0">
                <a:solidFill>
                  <a:schemeClr val="bg1"/>
                </a:solidFill>
                <a:latin typeface="字魂59号-创粗黑" panose="00000500000000000000" pitchFamily="2" charset="-122"/>
                <a:ea typeface="字魂59号-创粗黑" panose="00000500000000000000" pitchFamily="2" charset="-122"/>
                <a:cs typeface="+mn-ea"/>
                <a:sym typeface="+mn-lt"/>
              </a:rPr>
              <a:t>目錄</a:t>
            </a:r>
            <a:endParaRPr sz="3600" spc="225" dirty="0">
              <a:solidFill>
                <a:schemeClr val="bg1"/>
              </a:solidFill>
              <a:latin typeface="字魂59号-创粗黑" panose="00000500000000000000" pitchFamily="2" charset="-122"/>
              <a:ea typeface="字魂59号-创粗黑" panose="00000500000000000000" pitchFamily="2" charset="-122"/>
              <a:cs typeface="+mn-ea"/>
              <a:sym typeface="+mn-lt"/>
            </a:endParaRPr>
          </a:p>
        </p:txBody>
      </p:sp>
      <p:sp>
        <p:nvSpPr>
          <p:cNvPr id="31" name="矩形 30">
            <a:extLst>
              <a:ext uri="{FF2B5EF4-FFF2-40B4-BE49-F238E27FC236}">
                <a16:creationId xmlns:a16="http://schemas.microsoft.com/office/drawing/2014/main" id="{FB9FE6F3-BA09-400B-8F69-9FA19D1E03EE}"/>
              </a:ext>
            </a:extLst>
          </p:cNvPr>
          <p:cNvSpPr/>
          <p:nvPr/>
        </p:nvSpPr>
        <p:spPr>
          <a:xfrm>
            <a:off x="708461" y="1526218"/>
            <a:ext cx="2061391" cy="1838965"/>
          </a:xfrm>
          <a:prstGeom prst="rect">
            <a:avLst/>
          </a:prstGeom>
        </p:spPr>
        <p:txBody>
          <a:bodyPr wrap="square" lIns="68580" tIns="34290" rIns="68580" bIns="34290">
            <a:spAutoFit/>
          </a:bodyPr>
          <a:lstStyle/>
          <a:p>
            <a:pPr algn="ctr">
              <a:defRPr/>
            </a:pPr>
            <a:r>
              <a:rPr lang="zh-CN" altLang="en-US" sz="11500" spc="225" dirty="0">
                <a:solidFill>
                  <a:srgbClr val="BCA890"/>
                </a:solidFill>
                <a:latin typeface="字魂59号-创粗黑" panose="00000500000000000000" pitchFamily="2" charset="-122"/>
                <a:ea typeface="字魂59号-创粗黑" panose="00000500000000000000" pitchFamily="2" charset="-122"/>
                <a:cs typeface="+mn-ea"/>
                <a:sym typeface="+mn-lt"/>
              </a:rPr>
              <a:t>“</a:t>
            </a:r>
            <a:endParaRPr sz="11500" spc="225" dirty="0">
              <a:solidFill>
                <a:srgbClr val="BCA890"/>
              </a:solidFill>
              <a:latin typeface="字魂59号-创粗黑" panose="00000500000000000000" pitchFamily="2" charset="-122"/>
              <a:ea typeface="字魂59号-创粗黑" panose="00000500000000000000" pitchFamily="2" charset="-122"/>
              <a:cs typeface="+mn-ea"/>
              <a:sym typeface="+mn-lt"/>
            </a:endParaRPr>
          </a:p>
        </p:txBody>
      </p:sp>
      <p:sp>
        <p:nvSpPr>
          <p:cNvPr id="32" name="矩形 31">
            <a:extLst>
              <a:ext uri="{FF2B5EF4-FFF2-40B4-BE49-F238E27FC236}">
                <a16:creationId xmlns:a16="http://schemas.microsoft.com/office/drawing/2014/main" id="{FE0770BC-DE75-4F7C-B0BC-35EE12557DA5}"/>
              </a:ext>
            </a:extLst>
          </p:cNvPr>
          <p:cNvSpPr/>
          <p:nvPr/>
        </p:nvSpPr>
        <p:spPr>
          <a:xfrm>
            <a:off x="3095058" y="3971784"/>
            <a:ext cx="2061391" cy="1838965"/>
          </a:xfrm>
          <a:prstGeom prst="rect">
            <a:avLst/>
          </a:prstGeom>
        </p:spPr>
        <p:txBody>
          <a:bodyPr wrap="square" lIns="68580" tIns="34290" rIns="68580" bIns="34290">
            <a:spAutoFit/>
          </a:bodyPr>
          <a:lstStyle/>
          <a:p>
            <a:pPr algn="ctr">
              <a:defRPr/>
            </a:pPr>
            <a:r>
              <a:rPr lang="zh-CN" altLang="en-US" sz="11500" spc="225" dirty="0">
                <a:solidFill>
                  <a:srgbClr val="BCA890"/>
                </a:solidFill>
                <a:latin typeface="字魂59号-创粗黑" panose="00000500000000000000" pitchFamily="2" charset="-122"/>
                <a:ea typeface="字魂59号-创粗黑" panose="00000500000000000000" pitchFamily="2" charset="-122"/>
                <a:cs typeface="+mn-ea"/>
                <a:sym typeface="+mn-lt"/>
              </a:rPr>
              <a:t>”</a:t>
            </a:r>
            <a:endParaRPr sz="11500" spc="225" dirty="0">
              <a:solidFill>
                <a:srgbClr val="BCA890"/>
              </a:solidFill>
              <a:latin typeface="字魂59号-创粗黑" panose="00000500000000000000" pitchFamily="2" charset="-122"/>
              <a:ea typeface="字魂59号-创粗黑" panose="00000500000000000000" pitchFamily="2" charset="-122"/>
              <a:cs typeface="+mn-ea"/>
              <a:sym typeface="+mn-lt"/>
            </a:endParaRPr>
          </a:p>
        </p:txBody>
      </p:sp>
      <p:sp>
        <p:nvSpPr>
          <p:cNvPr id="34" name="矩形 33">
            <a:extLst>
              <a:ext uri="{FF2B5EF4-FFF2-40B4-BE49-F238E27FC236}">
                <a16:creationId xmlns:a16="http://schemas.microsoft.com/office/drawing/2014/main" id="{64B8B168-B497-4E1A-A980-1224BEBE07E9}"/>
              </a:ext>
            </a:extLst>
          </p:cNvPr>
          <p:cNvSpPr/>
          <p:nvPr/>
        </p:nvSpPr>
        <p:spPr>
          <a:xfrm>
            <a:off x="7209436" y="40218"/>
            <a:ext cx="1713623" cy="1054135"/>
          </a:xfrm>
          <a:prstGeom prst="rect">
            <a:avLst/>
          </a:prstGeom>
        </p:spPr>
        <p:txBody>
          <a:bodyPr wrap="square" lIns="68580" tIns="34290" rIns="68580" bIns="34290">
            <a:spAutoFit/>
          </a:bodyPr>
          <a:lstStyle/>
          <a:p>
            <a:pPr>
              <a:defRPr/>
            </a:pPr>
            <a:r>
              <a:rPr lang="en-US" altLang="zh-CN" sz="3200" spc="225" dirty="0">
                <a:latin typeface="包图粗朗体" panose="02000000000000000000" pitchFamily="2" charset="-122"/>
                <a:ea typeface="包图粗朗体" panose="02000000000000000000" pitchFamily="2" charset="-122"/>
                <a:cs typeface="+mn-ea"/>
                <a:sym typeface="+mn-lt"/>
              </a:rPr>
              <a:t>Part</a:t>
            </a:r>
            <a:r>
              <a:rPr lang="en-US" altLang="zh-CN" sz="3200" spc="225" dirty="0">
                <a:solidFill>
                  <a:srgbClr val="BCA890"/>
                </a:solidFill>
                <a:latin typeface="包图粗朗体" panose="02000000000000000000" pitchFamily="2" charset="-122"/>
                <a:ea typeface="包图粗朗体" panose="02000000000000000000" pitchFamily="2" charset="-122"/>
                <a:cs typeface="+mn-ea"/>
                <a:sym typeface="+mn-lt"/>
              </a:rPr>
              <a:t> </a:t>
            </a:r>
            <a:r>
              <a:rPr lang="en-US" altLang="zh-CN" sz="3200" spc="225" dirty="0">
                <a:latin typeface="包图粗朗体" panose="02000000000000000000" pitchFamily="2" charset="-122"/>
                <a:ea typeface="包图粗朗体" panose="02000000000000000000" pitchFamily="2" charset="-122"/>
                <a:cs typeface="+mn-ea"/>
                <a:sym typeface="+mn-lt"/>
              </a:rPr>
              <a:t>01</a:t>
            </a:r>
            <a:endParaRPr sz="3200" spc="225" dirty="0">
              <a:latin typeface="包图粗朗体" panose="02000000000000000000" pitchFamily="2" charset="-122"/>
              <a:ea typeface="包图粗朗体" panose="02000000000000000000" pitchFamily="2" charset="-122"/>
              <a:cs typeface="+mn-ea"/>
              <a:sym typeface="+mn-lt"/>
            </a:endParaRPr>
          </a:p>
        </p:txBody>
      </p:sp>
      <p:sp>
        <p:nvSpPr>
          <p:cNvPr id="35" name="矩形 34">
            <a:extLst>
              <a:ext uri="{FF2B5EF4-FFF2-40B4-BE49-F238E27FC236}">
                <a16:creationId xmlns:a16="http://schemas.microsoft.com/office/drawing/2014/main" id="{10D2BE31-F82E-43B5-8F14-1822DD399DD3}"/>
              </a:ext>
            </a:extLst>
          </p:cNvPr>
          <p:cNvSpPr/>
          <p:nvPr/>
        </p:nvSpPr>
        <p:spPr>
          <a:xfrm>
            <a:off x="7825585" y="515028"/>
            <a:ext cx="4072907" cy="561692"/>
          </a:xfrm>
          <a:prstGeom prst="rect">
            <a:avLst/>
          </a:prstGeom>
        </p:spPr>
        <p:txBody>
          <a:bodyPr wrap="square" lIns="68580" tIns="34290" rIns="68580" bIns="34290">
            <a:spAutoFit/>
          </a:bodyPr>
          <a:lstStyle/>
          <a:p>
            <a:pPr>
              <a:defRPr/>
            </a:pPr>
            <a:r>
              <a:rPr lang="zh-TW" altLang="en-US" sz="3200" spc="225" dirty="0">
                <a:solidFill>
                  <a:srgbClr val="B1172E"/>
                </a:solidFill>
                <a:latin typeface="包图粗朗体" panose="02000000000000000000" pitchFamily="2" charset="-122"/>
                <a:ea typeface="包图粗朗体" panose="02000000000000000000" pitchFamily="2" charset="-122"/>
                <a:cs typeface="+mn-ea"/>
                <a:sym typeface="+mn-lt"/>
              </a:rPr>
              <a:t>研究動機</a:t>
            </a:r>
            <a:endParaRPr sz="3200" spc="225" dirty="0">
              <a:solidFill>
                <a:srgbClr val="B1172E"/>
              </a:solidFill>
              <a:latin typeface="包图粗朗体" panose="02000000000000000000" pitchFamily="2" charset="-122"/>
              <a:ea typeface="包图粗朗体" panose="02000000000000000000" pitchFamily="2" charset="-122"/>
              <a:cs typeface="+mn-ea"/>
              <a:sym typeface="+mn-lt"/>
            </a:endParaRPr>
          </a:p>
        </p:txBody>
      </p:sp>
      <p:sp>
        <p:nvSpPr>
          <p:cNvPr id="36" name="Freeform 96">
            <a:extLst>
              <a:ext uri="{FF2B5EF4-FFF2-40B4-BE49-F238E27FC236}">
                <a16:creationId xmlns:a16="http://schemas.microsoft.com/office/drawing/2014/main" id="{0286A656-5CE7-4B4B-871C-CB8A8A4E0AC5}"/>
              </a:ext>
            </a:extLst>
          </p:cNvPr>
          <p:cNvSpPr>
            <a:spLocks noEditPoints="1"/>
          </p:cNvSpPr>
          <p:nvPr/>
        </p:nvSpPr>
        <p:spPr bwMode="auto">
          <a:xfrm>
            <a:off x="6296781" y="3103819"/>
            <a:ext cx="602055" cy="602055"/>
          </a:xfrm>
          <a:custGeom>
            <a:avLst/>
            <a:gdLst>
              <a:gd name="T0" fmla="*/ 658 w 1017"/>
              <a:gd name="T1" fmla="*/ 2 h 1017"/>
              <a:gd name="T2" fmla="*/ 600 w 1017"/>
              <a:gd name="T3" fmla="*/ 16 h 1017"/>
              <a:gd name="T4" fmla="*/ 551 w 1017"/>
              <a:gd name="T5" fmla="*/ 36 h 1017"/>
              <a:gd name="T6" fmla="*/ 513 w 1017"/>
              <a:gd name="T7" fmla="*/ 61 h 1017"/>
              <a:gd name="T8" fmla="*/ 393 w 1017"/>
              <a:gd name="T9" fmla="*/ 10 h 1017"/>
              <a:gd name="T10" fmla="*/ 269 w 1017"/>
              <a:gd name="T11" fmla="*/ 3 h 1017"/>
              <a:gd name="T12" fmla="*/ 166 w 1017"/>
              <a:gd name="T13" fmla="*/ 39 h 1017"/>
              <a:gd name="T14" fmla="*/ 82 w 1017"/>
              <a:gd name="T15" fmla="*/ 104 h 1017"/>
              <a:gd name="T16" fmla="*/ 24 w 1017"/>
              <a:gd name="T17" fmla="*/ 194 h 1017"/>
              <a:gd name="T18" fmla="*/ 0 w 1017"/>
              <a:gd name="T19" fmla="*/ 301 h 1017"/>
              <a:gd name="T20" fmla="*/ 13 w 1017"/>
              <a:gd name="T21" fmla="*/ 451 h 1017"/>
              <a:gd name="T22" fmla="*/ 74 w 1017"/>
              <a:gd name="T23" fmla="*/ 625 h 1017"/>
              <a:gd name="T24" fmla="*/ 182 w 1017"/>
              <a:gd name="T25" fmla="*/ 784 h 1017"/>
              <a:gd name="T26" fmla="*/ 333 w 1017"/>
              <a:gd name="T27" fmla="*/ 919 h 1017"/>
              <a:gd name="T28" fmla="*/ 494 w 1017"/>
              <a:gd name="T29" fmla="*/ 1014 h 1017"/>
              <a:gd name="T30" fmla="*/ 550 w 1017"/>
              <a:gd name="T31" fmla="*/ 1000 h 1017"/>
              <a:gd name="T32" fmla="*/ 730 w 1017"/>
              <a:gd name="T33" fmla="*/ 883 h 1017"/>
              <a:gd name="T34" fmla="*/ 869 w 1017"/>
              <a:gd name="T35" fmla="*/ 740 h 1017"/>
              <a:gd name="T36" fmla="*/ 964 w 1017"/>
              <a:gd name="T37" fmla="*/ 577 h 1017"/>
              <a:gd name="T38" fmla="*/ 1013 w 1017"/>
              <a:gd name="T39" fmla="*/ 398 h 1017"/>
              <a:gd name="T40" fmla="*/ 1014 w 1017"/>
              <a:gd name="T41" fmla="*/ 269 h 1017"/>
              <a:gd name="T42" fmla="*/ 978 w 1017"/>
              <a:gd name="T43" fmla="*/ 166 h 1017"/>
              <a:gd name="T44" fmla="*/ 913 w 1017"/>
              <a:gd name="T45" fmla="*/ 82 h 1017"/>
              <a:gd name="T46" fmla="*/ 823 w 1017"/>
              <a:gd name="T47" fmla="*/ 25 h 1017"/>
              <a:gd name="T48" fmla="*/ 715 w 1017"/>
              <a:gd name="T49" fmla="*/ 0 h 1017"/>
              <a:gd name="T50" fmla="*/ 433 w 1017"/>
              <a:gd name="T51" fmla="*/ 909 h 1017"/>
              <a:gd name="T52" fmla="*/ 281 w 1017"/>
              <a:gd name="T53" fmla="*/ 794 h 1017"/>
              <a:gd name="T54" fmla="*/ 167 w 1017"/>
              <a:gd name="T55" fmla="*/ 659 h 1017"/>
              <a:gd name="T56" fmla="*/ 93 w 1017"/>
              <a:gd name="T57" fmla="*/ 506 h 1017"/>
              <a:gd name="T58" fmla="*/ 63 w 1017"/>
              <a:gd name="T59" fmla="*/ 342 h 1017"/>
              <a:gd name="T60" fmla="*/ 75 w 1017"/>
              <a:gd name="T61" fmla="*/ 242 h 1017"/>
              <a:gd name="T62" fmla="*/ 176 w 1017"/>
              <a:gd name="T63" fmla="*/ 107 h 1017"/>
              <a:gd name="T64" fmla="*/ 304 w 1017"/>
              <a:gd name="T65" fmla="*/ 63 h 1017"/>
              <a:gd name="T66" fmla="*/ 411 w 1017"/>
              <a:gd name="T67" fmla="*/ 81 h 1017"/>
              <a:gd name="T68" fmla="*/ 414 w 1017"/>
              <a:gd name="T69" fmla="*/ 178 h 1017"/>
              <a:gd name="T70" fmla="*/ 383 w 1017"/>
              <a:gd name="T71" fmla="*/ 288 h 1017"/>
              <a:gd name="T72" fmla="*/ 390 w 1017"/>
              <a:gd name="T73" fmla="*/ 340 h 1017"/>
              <a:gd name="T74" fmla="*/ 425 w 1017"/>
              <a:gd name="T75" fmla="*/ 348 h 1017"/>
              <a:gd name="T76" fmla="*/ 445 w 1017"/>
              <a:gd name="T77" fmla="*/ 317 h 1017"/>
              <a:gd name="T78" fmla="*/ 462 w 1017"/>
              <a:gd name="T79" fmla="*/ 224 h 1017"/>
              <a:gd name="T80" fmla="*/ 511 w 1017"/>
              <a:gd name="T81" fmla="*/ 146 h 1017"/>
              <a:gd name="T82" fmla="*/ 549 w 1017"/>
              <a:gd name="T83" fmla="*/ 113 h 1017"/>
              <a:gd name="T84" fmla="*/ 591 w 1017"/>
              <a:gd name="T85" fmla="*/ 88 h 1017"/>
              <a:gd name="T86" fmla="*/ 628 w 1017"/>
              <a:gd name="T87" fmla="*/ 74 h 1017"/>
              <a:gd name="T88" fmla="*/ 675 w 1017"/>
              <a:gd name="T89" fmla="*/ 64 h 1017"/>
              <a:gd name="T90" fmla="*/ 750 w 1017"/>
              <a:gd name="T91" fmla="*/ 69 h 1017"/>
              <a:gd name="T92" fmla="*/ 896 w 1017"/>
              <a:gd name="T93" fmla="*/ 157 h 1017"/>
              <a:gd name="T94" fmla="*/ 952 w 1017"/>
              <a:gd name="T95" fmla="*/ 292 h 1017"/>
              <a:gd name="T96" fmla="*/ 946 w 1017"/>
              <a:gd name="T97" fmla="*/ 413 h 1017"/>
              <a:gd name="T98" fmla="*/ 897 w 1017"/>
              <a:gd name="T99" fmla="*/ 573 h 1017"/>
              <a:gd name="T100" fmla="*/ 805 w 1017"/>
              <a:gd name="T101" fmla="*/ 719 h 1017"/>
              <a:gd name="T102" fmla="*/ 675 w 1017"/>
              <a:gd name="T103" fmla="*/ 846 h 1017"/>
              <a:gd name="T104" fmla="*/ 508 w 1017"/>
              <a:gd name="T105" fmla="*/ 950 h 1017"/>
              <a:gd name="T106" fmla="*/ 677 w 1017"/>
              <a:gd name="T107" fmla="*/ 136 h 1017"/>
              <a:gd name="T108" fmla="*/ 669 w 1017"/>
              <a:gd name="T109" fmla="*/ 172 h 1017"/>
              <a:gd name="T110" fmla="*/ 699 w 1017"/>
              <a:gd name="T111" fmla="*/ 191 h 1017"/>
              <a:gd name="T112" fmla="*/ 780 w 1017"/>
              <a:gd name="T113" fmla="*/ 220 h 1017"/>
              <a:gd name="T114" fmla="*/ 824 w 1017"/>
              <a:gd name="T115" fmla="*/ 292 h 1017"/>
              <a:gd name="T116" fmla="*/ 835 w 1017"/>
              <a:gd name="T117" fmla="*/ 340 h 1017"/>
              <a:gd name="T118" fmla="*/ 870 w 1017"/>
              <a:gd name="T119" fmla="*/ 348 h 1017"/>
              <a:gd name="T120" fmla="*/ 890 w 1017"/>
              <a:gd name="T121" fmla="*/ 317 h 1017"/>
              <a:gd name="T122" fmla="*/ 846 w 1017"/>
              <a:gd name="T123" fmla="*/ 196 h 1017"/>
              <a:gd name="T124" fmla="*/ 738 w 1017"/>
              <a:gd name="T125" fmla="*/ 13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017">
                <a:moveTo>
                  <a:pt x="699" y="0"/>
                </a:moveTo>
                <a:lnTo>
                  <a:pt x="699" y="0"/>
                </a:lnTo>
                <a:lnTo>
                  <a:pt x="684" y="0"/>
                </a:lnTo>
                <a:lnTo>
                  <a:pt x="669" y="1"/>
                </a:lnTo>
                <a:lnTo>
                  <a:pt x="669" y="1"/>
                </a:lnTo>
                <a:lnTo>
                  <a:pt x="658" y="2"/>
                </a:lnTo>
                <a:lnTo>
                  <a:pt x="658" y="2"/>
                </a:lnTo>
                <a:lnTo>
                  <a:pt x="641" y="5"/>
                </a:lnTo>
                <a:lnTo>
                  <a:pt x="641" y="5"/>
                </a:lnTo>
                <a:lnTo>
                  <a:pt x="628" y="7"/>
                </a:lnTo>
                <a:lnTo>
                  <a:pt x="628" y="7"/>
                </a:lnTo>
                <a:lnTo>
                  <a:pt x="613" y="12"/>
                </a:lnTo>
                <a:lnTo>
                  <a:pt x="613" y="12"/>
                </a:lnTo>
                <a:lnTo>
                  <a:pt x="600" y="16"/>
                </a:lnTo>
                <a:lnTo>
                  <a:pt x="600" y="16"/>
                </a:lnTo>
                <a:lnTo>
                  <a:pt x="588" y="20"/>
                </a:lnTo>
                <a:lnTo>
                  <a:pt x="588" y="20"/>
                </a:lnTo>
                <a:lnTo>
                  <a:pt x="573" y="27"/>
                </a:lnTo>
                <a:lnTo>
                  <a:pt x="558" y="33"/>
                </a:lnTo>
                <a:lnTo>
                  <a:pt x="558" y="33"/>
                </a:lnTo>
                <a:lnTo>
                  <a:pt x="551" y="36"/>
                </a:lnTo>
                <a:lnTo>
                  <a:pt x="551" y="36"/>
                </a:lnTo>
                <a:lnTo>
                  <a:pt x="535" y="45"/>
                </a:lnTo>
                <a:lnTo>
                  <a:pt x="535" y="45"/>
                </a:lnTo>
                <a:lnTo>
                  <a:pt x="528" y="50"/>
                </a:lnTo>
                <a:lnTo>
                  <a:pt x="528" y="50"/>
                </a:lnTo>
                <a:lnTo>
                  <a:pt x="513" y="61"/>
                </a:lnTo>
                <a:lnTo>
                  <a:pt x="513" y="61"/>
                </a:lnTo>
                <a:lnTo>
                  <a:pt x="508" y="63"/>
                </a:lnTo>
                <a:lnTo>
                  <a:pt x="508" y="63"/>
                </a:lnTo>
                <a:lnTo>
                  <a:pt x="487" y="49"/>
                </a:lnTo>
                <a:lnTo>
                  <a:pt x="465" y="36"/>
                </a:lnTo>
                <a:lnTo>
                  <a:pt x="442" y="26"/>
                </a:lnTo>
                <a:lnTo>
                  <a:pt x="418" y="16"/>
                </a:lnTo>
                <a:lnTo>
                  <a:pt x="393" y="10"/>
                </a:lnTo>
                <a:lnTo>
                  <a:pt x="369" y="4"/>
                </a:lnTo>
                <a:lnTo>
                  <a:pt x="343" y="1"/>
                </a:lnTo>
                <a:lnTo>
                  <a:pt x="317" y="0"/>
                </a:lnTo>
                <a:lnTo>
                  <a:pt x="317" y="0"/>
                </a:lnTo>
                <a:lnTo>
                  <a:pt x="301" y="0"/>
                </a:lnTo>
                <a:lnTo>
                  <a:pt x="285" y="1"/>
                </a:lnTo>
                <a:lnTo>
                  <a:pt x="269" y="3"/>
                </a:lnTo>
                <a:lnTo>
                  <a:pt x="253" y="6"/>
                </a:lnTo>
                <a:lnTo>
                  <a:pt x="238" y="10"/>
                </a:lnTo>
                <a:lnTo>
                  <a:pt x="223" y="14"/>
                </a:lnTo>
                <a:lnTo>
                  <a:pt x="208" y="19"/>
                </a:lnTo>
                <a:lnTo>
                  <a:pt x="194" y="25"/>
                </a:lnTo>
                <a:lnTo>
                  <a:pt x="180" y="31"/>
                </a:lnTo>
                <a:lnTo>
                  <a:pt x="166" y="39"/>
                </a:lnTo>
                <a:lnTo>
                  <a:pt x="152" y="46"/>
                </a:lnTo>
                <a:lnTo>
                  <a:pt x="139" y="55"/>
                </a:lnTo>
                <a:lnTo>
                  <a:pt x="127" y="63"/>
                </a:lnTo>
                <a:lnTo>
                  <a:pt x="116" y="73"/>
                </a:lnTo>
                <a:lnTo>
                  <a:pt x="104" y="82"/>
                </a:lnTo>
                <a:lnTo>
                  <a:pt x="93" y="93"/>
                </a:lnTo>
                <a:lnTo>
                  <a:pt x="82" y="104"/>
                </a:lnTo>
                <a:lnTo>
                  <a:pt x="72" y="116"/>
                </a:lnTo>
                <a:lnTo>
                  <a:pt x="63" y="128"/>
                </a:lnTo>
                <a:lnTo>
                  <a:pt x="53" y="140"/>
                </a:lnTo>
                <a:lnTo>
                  <a:pt x="46" y="153"/>
                </a:lnTo>
                <a:lnTo>
                  <a:pt x="37" y="166"/>
                </a:lnTo>
                <a:lnTo>
                  <a:pt x="31" y="180"/>
                </a:lnTo>
                <a:lnTo>
                  <a:pt x="24" y="194"/>
                </a:lnTo>
                <a:lnTo>
                  <a:pt x="19" y="208"/>
                </a:lnTo>
                <a:lnTo>
                  <a:pt x="14" y="223"/>
                </a:lnTo>
                <a:lnTo>
                  <a:pt x="9" y="238"/>
                </a:lnTo>
                <a:lnTo>
                  <a:pt x="6" y="254"/>
                </a:lnTo>
                <a:lnTo>
                  <a:pt x="3" y="269"/>
                </a:lnTo>
                <a:lnTo>
                  <a:pt x="1" y="285"/>
                </a:lnTo>
                <a:lnTo>
                  <a:pt x="0" y="301"/>
                </a:lnTo>
                <a:lnTo>
                  <a:pt x="0" y="317"/>
                </a:lnTo>
                <a:lnTo>
                  <a:pt x="0" y="317"/>
                </a:lnTo>
                <a:lnTo>
                  <a:pt x="0" y="344"/>
                </a:lnTo>
                <a:lnTo>
                  <a:pt x="2" y="371"/>
                </a:lnTo>
                <a:lnTo>
                  <a:pt x="4" y="398"/>
                </a:lnTo>
                <a:lnTo>
                  <a:pt x="8" y="425"/>
                </a:lnTo>
                <a:lnTo>
                  <a:pt x="13" y="451"/>
                </a:lnTo>
                <a:lnTo>
                  <a:pt x="18" y="476"/>
                </a:lnTo>
                <a:lnTo>
                  <a:pt x="25" y="502"/>
                </a:lnTo>
                <a:lnTo>
                  <a:pt x="33" y="527"/>
                </a:lnTo>
                <a:lnTo>
                  <a:pt x="41" y="552"/>
                </a:lnTo>
                <a:lnTo>
                  <a:pt x="51" y="577"/>
                </a:lnTo>
                <a:lnTo>
                  <a:pt x="62" y="602"/>
                </a:lnTo>
                <a:lnTo>
                  <a:pt x="74" y="625"/>
                </a:lnTo>
                <a:lnTo>
                  <a:pt x="87" y="649"/>
                </a:lnTo>
                <a:lnTo>
                  <a:pt x="100" y="673"/>
                </a:lnTo>
                <a:lnTo>
                  <a:pt x="116" y="696"/>
                </a:lnTo>
                <a:lnTo>
                  <a:pt x="131" y="719"/>
                </a:lnTo>
                <a:lnTo>
                  <a:pt x="147" y="740"/>
                </a:lnTo>
                <a:lnTo>
                  <a:pt x="164" y="763"/>
                </a:lnTo>
                <a:lnTo>
                  <a:pt x="182" y="784"/>
                </a:lnTo>
                <a:lnTo>
                  <a:pt x="201" y="805"/>
                </a:lnTo>
                <a:lnTo>
                  <a:pt x="222" y="825"/>
                </a:lnTo>
                <a:lnTo>
                  <a:pt x="242" y="845"/>
                </a:lnTo>
                <a:lnTo>
                  <a:pt x="264" y="865"/>
                </a:lnTo>
                <a:lnTo>
                  <a:pt x="286" y="883"/>
                </a:lnTo>
                <a:lnTo>
                  <a:pt x="310" y="902"/>
                </a:lnTo>
                <a:lnTo>
                  <a:pt x="333" y="919"/>
                </a:lnTo>
                <a:lnTo>
                  <a:pt x="358" y="937"/>
                </a:lnTo>
                <a:lnTo>
                  <a:pt x="384" y="954"/>
                </a:lnTo>
                <a:lnTo>
                  <a:pt x="411" y="970"/>
                </a:lnTo>
                <a:lnTo>
                  <a:pt x="437" y="985"/>
                </a:lnTo>
                <a:lnTo>
                  <a:pt x="465" y="1000"/>
                </a:lnTo>
                <a:lnTo>
                  <a:pt x="494" y="1014"/>
                </a:lnTo>
                <a:lnTo>
                  <a:pt x="494" y="1014"/>
                </a:lnTo>
                <a:lnTo>
                  <a:pt x="501" y="1017"/>
                </a:lnTo>
                <a:lnTo>
                  <a:pt x="508" y="1017"/>
                </a:lnTo>
                <a:lnTo>
                  <a:pt x="508" y="1017"/>
                </a:lnTo>
                <a:lnTo>
                  <a:pt x="515" y="1017"/>
                </a:lnTo>
                <a:lnTo>
                  <a:pt x="522" y="1014"/>
                </a:lnTo>
                <a:lnTo>
                  <a:pt x="522" y="1014"/>
                </a:lnTo>
                <a:lnTo>
                  <a:pt x="550" y="1000"/>
                </a:lnTo>
                <a:lnTo>
                  <a:pt x="578" y="985"/>
                </a:lnTo>
                <a:lnTo>
                  <a:pt x="606" y="970"/>
                </a:lnTo>
                <a:lnTo>
                  <a:pt x="632" y="954"/>
                </a:lnTo>
                <a:lnTo>
                  <a:pt x="657" y="937"/>
                </a:lnTo>
                <a:lnTo>
                  <a:pt x="683" y="919"/>
                </a:lnTo>
                <a:lnTo>
                  <a:pt x="707" y="902"/>
                </a:lnTo>
                <a:lnTo>
                  <a:pt x="730" y="883"/>
                </a:lnTo>
                <a:lnTo>
                  <a:pt x="753" y="865"/>
                </a:lnTo>
                <a:lnTo>
                  <a:pt x="774" y="845"/>
                </a:lnTo>
                <a:lnTo>
                  <a:pt x="795" y="825"/>
                </a:lnTo>
                <a:lnTo>
                  <a:pt x="815" y="805"/>
                </a:lnTo>
                <a:lnTo>
                  <a:pt x="833" y="784"/>
                </a:lnTo>
                <a:lnTo>
                  <a:pt x="852" y="763"/>
                </a:lnTo>
                <a:lnTo>
                  <a:pt x="869" y="740"/>
                </a:lnTo>
                <a:lnTo>
                  <a:pt x="886" y="719"/>
                </a:lnTo>
                <a:lnTo>
                  <a:pt x="901" y="696"/>
                </a:lnTo>
                <a:lnTo>
                  <a:pt x="916" y="673"/>
                </a:lnTo>
                <a:lnTo>
                  <a:pt x="929" y="649"/>
                </a:lnTo>
                <a:lnTo>
                  <a:pt x="942" y="625"/>
                </a:lnTo>
                <a:lnTo>
                  <a:pt x="953" y="602"/>
                </a:lnTo>
                <a:lnTo>
                  <a:pt x="964" y="577"/>
                </a:lnTo>
                <a:lnTo>
                  <a:pt x="974" y="552"/>
                </a:lnTo>
                <a:lnTo>
                  <a:pt x="984" y="527"/>
                </a:lnTo>
                <a:lnTo>
                  <a:pt x="991" y="502"/>
                </a:lnTo>
                <a:lnTo>
                  <a:pt x="997" y="476"/>
                </a:lnTo>
                <a:lnTo>
                  <a:pt x="1004" y="451"/>
                </a:lnTo>
                <a:lnTo>
                  <a:pt x="1008" y="425"/>
                </a:lnTo>
                <a:lnTo>
                  <a:pt x="1013" y="398"/>
                </a:lnTo>
                <a:lnTo>
                  <a:pt x="1015" y="371"/>
                </a:lnTo>
                <a:lnTo>
                  <a:pt x="1017" y="344"/>
                </a:lnTo>
                <a:lnTo>
                  <a:pt x="1017" y="317"/>
                </a:lnTo>
                <a:lnTo>
                  <a:pt x="1017" y="317"/>
                </a:lnTo>
                <a:lnTo>
                  <a:pt x="1017" y="301"/>
                </a:lnTo>
                <a:lnTo>
                  <a:pt x="1016" y="285"/>
                </a:lnTo>
                <a:lnTo>
                  <a:pt x="1014" y="269"/>
                </a:lnTo>
                <a:lnTo>
                  <a:pt x="1010" y="254"/>
                </a:lnTo>
                <a:lnTo>
                  <a:pt x="1007" y="238"/>
                </a:lnTo>
                <a:lnTo>
                  <a:pt x="1003" y="223"/>
                </a:lnTo>
                <a:lnTo>
                  <a:pt x="997" y="208"/>
                </a:lnTo>
                <a:lnTo>
                  <a:pt x="992" y="194"/>
                </a:lnTo>
                <a:lnTo>
                  <a:pt x="986" y="180"/>
                </a:lnTo>
                <a:lnTo>
                  <a:pt x="978" y="166"/>
                </a:lnTo>
                <a:lnTo>
                  <a:pt x="971" y="153"/>
                </a:lnTo>
                <a:lnTo>
                  <a:pt x="962" y="140"/>
                </a:lnTo>
                <a:lnTo>
                  <a:pt x="953" y="128"/>
                </a:lnTo>
                <a:lnTo>
                  <a:pt x="944" y="116"/>
                </a:lnTo>
                <a:lnTo>
                  <a:pt x="934" y="104"/>
                </a:lnTo>
                <a:lnTo>
                  <a:pt x="923" y="93"/>
                </a:lnTo>
                <a:lnTo>
                  <a:pt x="913" y="82"/>
                </a:lnTo>
                <a:lnTo>
                  <a:pt x="901" y="73"/>
                </a:lnTo>
                <a:lnTo>
                  <a:pt x="889" y="63"/>
                </a:lnTo>
                <a:lnTo>
                  <a:pt x="876" y="55"/>
                </a:lnTo>
                <a:lnTo>
                  <a:pt x="863" y="46"/>
                </a:lnTo>
                <a:lnTo>
                  <a:pt x="850" y="39"/>
                </a:lnTo>
                <a:lnTo>
                  <a:pt x="837" y="31"/>
                </a:lnTo>
                <a:lnTo>
                  <a:pt x="823" y="25"/>
                </a:lnTo>
                <a:lnTo>
                  <a:pt x="809" y="19"/>
                </a:lnTo>
                <a:lnTo>
                  <a:pt x="794" y="14"/>
                </a:lnTo>
                <a:lnTo>
                  <a:pt x="779" y="10"/>
                </a:lnTo>
                <a:lnTo>
                  <a:pt x="763" y="6"/>
                </a:lnTo>
                <a:lnTo>
                  <a:pt x="747" y="3"/>
                </a:lnTo>
                <a:lnTo>
                  <a:pt x="731" y="1"/>
                </a:lnTo>
                <a:lnTo>
                  <a:pt x="715" y="0"/>
                </a:lnTo>
                <a:lnTo>
                  <a:pt x="699" y="0"/>
                </a:lnTo>
                <a:lnTo>
                  <a:pt x="699" y="0"/>
                </a:lnTo>
                <a:close/>
                <a:moveTo>
                  <a:pt x="508" y="950"/>
                </a:moveTo>
                <a:lnTo>
                  <a:pt x="508" y="950"/>
                </a:lnTo>
                <a:lnTo>
                  <a:pt x="482" y="937"/>
                </a:lnTo>
                <a:lnTo>
                  <a:pt x="457" y="924"/>
                </a:lnTo>
                <a:lnTo>
                  <a:pt x="433" y="909"/>
                </a:lnTo>
                <a:lnTo>
                  <a:pt x="408" y="894"/>
                </a:lnTo>
                <a:lnTo>
                  <a:pt x="386" y="879"/>
                </a:lnTo>
                <a:lnTo>
                  <a:pt x="363" y="863"/>
                </a:lnTo>
                <a:lnTo>
                  <a:pt x="342" y="846"/>
                </a:lnTo>
                <a:lnTo>
                  <a:pt x="320" y="829"/>
                </a:lnTo>
                <a:lnTo>
                  <a:pt x="300" y="812"/>
                </a:lnTo>
                <a:lnTo>
                  <a:pt x="281" y="794"/>
                </a:lnTo>
                <a:lnTo>
                  <a:pt x="263" y="776"/>
                </a:lnTo>
                <a:lnTo>
                  <a:pt x="244" y="757"/>
                </a:lnTo>
                <a:lnTo>
                  <a:pt x="227" y="738"/>
                </a:lnTo>
                <a:lnTo>
                  <a:pt x="211" y="719"/>
                </a:lnTo>
                <a:lnTo>
                  <a:pt x="196" y="699"/>
                </a:lnTo>
                <a:lnTo>
                  <a:pt x="181" y="679"/>
                </a:lnTo>
                <a:lnTo>
                  <a:pt x="167" y="659"/>
                </a:lnTo>
                <a:lnTo>
                  <a:pt x="154" y="637"/>
                </a:lnTo>
                <a:lnTo>
                  <a:pt x="141" y="617"/>
                </a:lnTo>
                <a:lnTo>
                  <a:pt x="131" y="595"/>
                </a:lnTo>
                <a:lnTo>
                  <a:pt x="120" y="573"/>
                </a:lnTo>
                <a:lnTo>
                  <a:pt x="110" y="551"/>
                </a:lnTo>
                <a:lnTo>
                  <a:pt x="102" y="529"/>
                </a:lnTo>
                <a:lnTo>
                  <a:pt x="93" y="506"/>
                </a:lnTo>
                <a:lnTo>
                  <a:pt x="87" y="484"/>
                </a:lnTo>
                <a:lnTo>
                  <a:pt x="80" y="460"/>
                </a:lnTo>
                <a:lnTo>
                  <a:pt x="75" y="437"/>
                </a:lnTo>
                <a:lnTo>
                  <a:pt x="70" y="413"/>
                </a:lnTo>
                <a:lnTo>
                  <a:pt x="67" y="389"/>
                </a:lnTo>
                <a:lnTo>
                  <a:pt x="65" y="366"/>
                </a:lnTo>
                <a:lnTo>
                  <a:pt x="63" y="342"/>
                </a:lnTo>
                <a:lnTo>
                  <a:pt x="63" y="317"/>
                </a:lnTo>
                <a:lnTo>
                  <a:pt x="63" y="317"/>
                </a:lnTo>
                <a:lnTo>
                  <a:pt x="63" y="305"/>
                </a:lnTo>
                <a:lnTo>
                  <a:pt x="64" y="292"/>
                </a:lnTo>
                <a:lnTo>
                  <a:pt x="66" y="279"/>
                </a:lnTo>
                <a:lnTo>
                  <a:pt x="68" y="267"/>
                </a:lnTo>
                <a:lnTo>
                  <a:pt x="75" y="242"/>
                </a:lnTo>
                <a:lnTo>
                  <a:pt x="83" y="219"/>
                </a:lnTo>
                <a:lnTo>
                  <a:pt x="94" y="196"/>
                </a:lnTo>
                <a:lnTo>
                  <a:pt x="106" y="176"/>
                </a:lnTo>
                <a:lnTo>
                  <a:pt x="121" y="157"/>
                </a:lnTo>
                <a:lnTo>
                  <a:pt x="137" y="138"/>
                </a:lnTo>
                <a:lnTo>
                  <a:pt x="155" y="121"/>
                </a:lnTo>
                <a:lnTo>
                  <a:pt x="176" y="107"/>
                </a:lnTo>
                <a:lnTo>
                  <a:pt x="196" y="94"/>
                </a:lnTo>
                <a:lnTo>
                  <a:pt x="219" y="84"/>
                </a:lnTo>
                <a:lnTo>
                  <a:pt x="242" y="75"/>
                </a:lnTo>
                <a:lnTo>
                  <a:pt x="266" y="69"/>
                </a:lnTo>
                <a:lnTo>
                  <a:pt x="279" y="66"/>
                </a:lnTo>
                <a:lnTo>
                  <a:pt x="291" y="64"/>
                </a:lnTo>
                <a:lnTo>
                  <a:pt x="304" y="63"/>
                </a:lnTo>
                <a:lnTo>
                  <a:pt x="317" y="63"/>
                </a:lnTo>
                <a:lnTo>
                  <a:pt x="317" y="63"/>
                </a:lnTo>
                <a:lnTo>
                  <a:pt x="337" y="64"/>
                </a:lnTo>
                <a:lnTo>
                  <a:pt x="356" y="66"/>
                </a:lnTo>
                <a:lnTo>
                  <a:pt x="374" y="70"/>
                </a:lnTo>
                <a:lnTo>
                  <a:pt x="392" y="75"/>
                </a:lnTo>
                <a:lnTo>
                  <a:pt x="411" y="81"/>
                </a:lnTo>
                <a:lnTo>
                  <a:pt x="428" y="89"/>
                </a:lnTo>
                <a:lnTo>
                  <a:pt x="444" y="98"/>
                </a:lnTo>
                <a:lnTo>
                  <a:pt x="460" y="108"/>
                </a:lnTo>
                <a:lnTo>
                  <a:pt x="460" y="108"/>
                </a:lnTo>
                <a:lnTo>
                  <a:pt x="443" y="130"/>
                </a:lnTo>
                <a:lnTo>
                  <a:pt x="427" y="153"/>
                </a:lnTo>
                <a:lnTo>
                  <a:pt x="414" y="178"/>
                </a:lnTo>
                <a:lnTo>
                  <a:pt x="402" y="204"/>
                </a:lnTo>
                <a:lnTo>
                  <a:pt x="398" y="218"/>
                </a:lnTo>
                <a:lnTo>
                  <a:pt x="393" y="231"/>
                </a:lnTo>
                <a:lnTo>
                  <a:pt x="389" y="245"/>
                </a:lnTo>
                <a:lnTo>
                  <a:pt x="386" y="258"/>
                </a:lnTo>
                <a:lnTo>
                  <a:pt x="384" y="273"/>
                </a:lnTo>
                <a:lnTo>
                  <a:pt x="383" y="288"/>
                </a:lnTo>
                <a:lnTo>
                  <a:pt x="382" y="302"/>
                </a:lnTo>
                <a:lnTo>
                  <a:pt x="381" y="317"/>
                </a:lnTo>
                <a:lnTo>
                  <a:pt x="381" y="317"/>
                </a:lnTo>
                <a:lnTo>
                  <a:pt x="382" y="324"/>
                </a:lnTo>
                <a:lnTo>
                  <a:pt x="384" y="330"/>
                </a:lnTo>
                <a:lnTo>
                  <a:pt x="386" y="336"/>
                </a:lnTo>
                <a:lnTo>
                  <a:pt x="390" y="340"/>
                </a:lnTo>
                <a:lnTo>
                  <a:pt x="394" y="344"/>
                </a:lnTo>
                <a:lnTo>
                  <a:pt x="400" y="348"/>
                </a:lnTo>
                <a:lnTo>
                  <a:pt x="406" y="349"/>
                </a:lnTo>
                <a:lnTo>
                  <a:pt x="413" y="350"/>
                </a:lnTo>
                <a:lnTo>
                  <a:pt x="413" y="350"/>
                </a:lnTo>
                <a:lnTo>
                  <a:pt x="419" y="349"/>
                </a:lnTo>
                <a:lnTo>
                  <a:pt x="425" y="348"/>
                </a:lnTo>
                <a:lnTo>
                  <a:pt x="431" y="344"/>
                </a:lnTo>
                <a:lnTo>
                  <a:pt x="435" y="340"/>
                </a:lnTo>
                <a:lnTo>
                  <a:pt x="440" y="336"/>
                </a:lnTo>
                <a:lnTo>
                  <a:pt x="442" y="330"/>
                </a:lnTo>
                <a:lnTo>
                  <a:pt x="444" y="324"/>
                </a:lnTo>
                <a:lnTo>
                  <a:pt x="445" y="317"/>
                </a:lnTo>
                <a:lnTo>
                  <a:pt x="445" y="317"/>
                </a:lnTo>
                <a:lnTo>
                  <a:pt x="445" y="304"/>
                </a:lnTo>
                <a:lnTo>
                  <a:pt x="446" y="290"/>
                </a:lnTo>
                <a:lnTo>
                  <a:pt x="448" y="276"/>
                </a:lnTo>
                <a:lnTo>
                  <a:pt x="450" y="263"/>
                </a:lnTo>
                <a:lnTo>
                  <a:pt x="453" y="250"/>
                </a:lnTo>
                <a:lnTo>
                  <a:pt x="458" y="237"/>
                </a:lnTo>
                <a:lnTo>
                  <a:pt x="462" y="224"/>
                </a:lnTo>
                <a:lnTo>
                  <a:pt x="467" y="211"/>
                </a:lnTo>
                <a:lnTo>
                  <a:pt x="474" y="199"/>
                </a:lnTo>
                <a:lnTo>
                  <a:pt x="480" y="189"/>
                </a:lnTo>
                <a:lnTo>
                  <a:pt x="487" y="177"/>
                </a:lnTo>
                <a:lnTo>
                  <a:pt x="495" y="166"/>
                </a:lnTo>
                <a:lnTo>
                  <a:pt x="503" y="155"/>
                </a:lnTo>
                <a:lnTo>
                  <a:pt x="511" y="146"/>
                </a:lnTo>
                <a:lnTo>
                  <a:pt x="521" y="136"/>
                </a:lnTo>
                <a:lnTo>
                  <a:pt x="531" y="128"/>
                </a:lnTo>
                <a:lnTo>
                  <a:pt x="531" y="128"/>
                </a:lnTo>
                <a:lnTo>
                  <a:pt x="546" y="115"/>
                </a:lnTo>
                <a:lnTo>
                  <a:pt x="546" y="115"/>
                </a:lnTo>
                <a:lnTo>
                  <a:pt x="549" y="113"/>
                </a:lnTo>
                <a:lnTo>
                  <a:pt x="549" y="113"/>
                </a:lnTo>
                <a:lnTo>
                  <a:pt x="565" y="102"/>
                </a:lnTo>
                <a:lnTo>
                  <a:pt x="565" y="102"/>
                </a:lnTo>
                <a:lnTo>
                  <a:pt x="569" y="100"/>
                </a:lnTo>
                <a:lnTo>
                  <a:pt x="569" y="100"/>
                </a:lnTo>
                <a:lnTo>
                  <a:pt x="584" y="91"/>
                </a:lnTo>
                <a:lnTo>
                  <a:pt x="584" y="91"/>
                </a:lnTo>
                <a:lnTo>
                  <a:pt x="591" y="88"/>
                </a:lnTo>
                <a:lnTo>
                  <a:pt x="591" y="88"/>
                </a:lnTo>
                <a:lnTo>
                  <a:pt x="606" y="81"/>
                </a:lnTo>
                <a:lnTo>
                  <a:pt x="606" y="81"/>
                </a:lnTo>
                <a:lnTo>
                  <a:pt x="613" y="78"/>
                </a:lnTo>
                <a:lnTo>
                  <a:pt x="613" y="78"/>
                </a:lnTo>
                <a:lnTo>
                  <a:pt x="628" y="74"/>
                </a:lnTo>
                <a:lnTo>
                  <a:pt x="628" y="74"/>
                </a:lnTo>
                <a:lnTo>
                  <a:pt x="637" y="72"/>
                </a:lnTo>
                <a:lnTo>
                  <a:pt x="637" y="72"/>
                </a:lnTo>
                <a:lnTo>
                  <a:pt x="651" y="69"/>
                </a:lnTo>
                <a:lnTo>
                  <a:pt x="651" y="69"/>
                </a:lnTo>
                <a:lnTo>
                  <a:pt x="664" y="66"/>
                </a:lnTo>
                <a:lnTo>
                  <a:pt x="664" y="66"/>
                </a:lnTo>
                <a:lnTo>
                  <a:pt x="675" y="64"/>
                </a:lnTo>
                <a:lnTo>
                  <a:pt x="675" y="64"/>
                </a:lnTo>
                <a:lnTo>
                  <a:pt x="699" y="63"/>
                </a:lnTo>
                <a:lnTo>
                  <a:pt x="699" y="63"/>
                </a:lnTo>
                <a:lnTo>
                  <a:pt x="712" y="63"/>
                </a:lnTo>
                <a:lnTo>
                  <a:pt x="725" y="64"/>
                </a:lnTo>
                <a:lnTo>
                  <a:pt x="738" y="66"/>
                </a:lnTo>
                <a:lnTo>
                  <a:pt x="750" y="69"/>
                </a:lnTo>
                <a:lnTo>
                  <a:pt x="774" y="75"/>
                </a:lnTo>
                <a:lnTo>
                  <a:pt x="798" y="84"/>
                </a:lnTo>
                <a:lnTo>
                  <a:pt x="820" y="94"/>
                </a:lnTo>
                <a:lnTo>
                  <a:pt x="841" y="107"/>
                </a:lnTo>
                <a:lnTo>
                  <a:pt x="860" y="121"/>
                </a:lnTo>
                <a:lnTo>
                  <a:pt x="878" y="138"/>
                </a:lnTo>
                <a:lnTo>
                  <a:pt x="896" y="157"/>
                </a:lnTo>
                <a:lnTo>
                  <a:pt x="910" y="176"/>
                </a:lnTo>
                <a:lnTo>
                  <a:pt x="922" y="196"/>
                </a:lnTo>
                <a:lnTo>
                  <a:pt x="933" y="219"/>
                </a:lnTo>
                <a:lnTo>
                  <a:pt x="942" y="242"/>
                </a:lnTo>
                <a:lnTo>
                  <a:pt x="948" y="267"/>
                </a:lnTo>
                <a:lnTo>
                  <a:pt x="950" y="279"/>
                </a:lnTo>
                <a:lnTo>
                  <a:pt x="952" y="292"/>
                </a:lnTo>
                <a:lnTo>
                  <a:pt x="953" y="305"/>
                </a:lnTo>
                <a:lnTo>
                  <a:pt x="953" y="317"/>
                </a:lnTo>
                <a:lnTo>
                  <a:pt x="953" y="317"/>
                </a:lnTo>
                <a:lnTo>
                  <a:pt x="952" y="342"/>
                </a:lnTo>
                <a:lnTo>
                  <a:pt x="951" y="366"/>
                </a:lnTo>
                <a:lnTo>
                  <a:pt x="949" y="389"/>
                </a:lnTo>
                <a:lnTo>
                  <a:pt x="946" y="413"/>
                </a:lnTo>
                <a:lnTo>
                  <a:pt x="942" y="437"/>
                </a:lnTo>
                <a:lnTo>
                  <a:pt x="936" y="460"/>
                </a:lnTo>
                <a:lnTo>
                  <a:pt x="930" y="484"/>
                </a:lnTo>
                <a:lnTo>
                  <a:pt x="923" y="506"/>
                </a:lnTo>
                <a:lnTo>
                  <a:pt x="915" y="529"/>
                </a:lnTo>
                <a:lnTo>
                  <a:pt x="906" y="551"/>
                </a:lnTo>
                <a:lnTo>
                  <a:pt x="897" y="573"/>
                </a:lnTo>
                <a:lnTo>
                  <a:pt x="886" y="595"/>
                </a:lnTo>
                <a:lnTo>
                  <a:pt x="875" y="617"/>
                </a:lnTo>
                <a:lnTo>
                  <a:pt x="862" y="637"/>
                </a:lnTo>
                <a:lnTo>
                  <a:pt x="849" y="659"/>
                </a:lnTo>
                <a:lnTo>
                  <a:pt x="835" y="679"/>
                </a:lnTo>
                <a:lnTo>
                  <a:pt x="820" y="699"/>
                </a:lnTo>
                <a:lnTo>
                  <a:pt x="805" y="719"/>
                </a:lnTo>
                <a:lnTo>
                  <a:pt x="788" y="738"/>
                </a:lnTo>
                <a:lnTo>
                  <a:pt x="771" y="757"/>
                </a:lnTo>
                <a:lnTo>
                  <a:pt x="754" y="776"/>
                </a:lnTo>
                <a:lnTo>
                  <a:pt x="735" y="794"/>
                </a:lnTo>
                <a:lnTo>
                  <a:pt x="715" y="812"/>
                </a:lnTo>
                <a:lnTo>
                  <a:pt x="695" y="829"/>
                </a:lnTo>
                <a:lnTo>
                  <a:pt x="675" y="846"/>
                </a:lnTo>
                <a:lnTo>
                  <a:pt x="653" y="863"/>
                </a:lnTo>
                <a:lnTo>
                  <a:pt x="631" y="879"/>
                </a:lnTo>
                <a:lnTo>
                  <a:pt x="607" y="894"/>
                </a:lnTo>
                <a:lnTo>
                  <a:pt x="583" y="909"/>
                </a:lnTo>
                <a:lnTo>
                  <a:pt x="559" y="924"/>
                </a:lnTo>
                <a:lnTo>
                  <a:pt x="534" y="937"/>
                </a:lnTo>
                <a:lnTo>
                  <a:pt x="508" y="950"/>
                </a:lnTo>
                <a:lnTo>
                  <a:pt x="508" y="950"/>
                </a:lnTo>
                <a:close/>
                <a:moveTo>
                  <a:pt x="699" y="126"/>
                </a:moveTo>
                <a:lnTo>
                  <a:pt x="699" y="126"/>
                </a:lnTo>
                <a:lnTo>
                  <a:pt x="693" y="128"/>
                </a:lnTo>
                <a:lnTo>
                  <a:pt x="686" y="130"/>
                </a:lnTo>
                <a:lnTo>
                  <a:pt x="681" y="132"/>
                </a:lnTo>
                <a:lnTo>
                  <a:pt x="677" y="136"/>
                </a:lnTo>
                <a:lnTo>
                  <a:pt x="672" y="140"/>
                </a:lnTo>
                <a:lnTo>
                  <a:pt x="669" y="147"/>
                </a:lnTo>
                <a:lnTo>
                  <a:pt x="668" y="152"/>
                </a:lnTo>
                <a:lnTo>
                  <a:pt x="667" y="159"/>
                </a:lnTo>
                <a:lnTo>
                  <a:pt x="667" y="159"/>
                </a:lnTo>
                <a:lnTo>
                  <a:pt x="668" y="165"/>
                </a:lnTo>
                <a:lnTo>
                  <a:pt x="669" y="172"/>
                </a:lnTo>
                <a:lnTo>
                  <a:pt x="672" y="177"/>
                </a:lnTo>
                <a:lnTo>
                  <a:pt x="677" y="181"/>
                </a:lnTo>
                <a:lnTo>
                  <a:pt x="681" y="185"/>
                </a:lnTo>
                <a:lnTo>
                  <a:pt x="686" y="188"/>
                </a:lnTo>
                <a:lnTo>
                  <a:pt x="693" y="190"/>
                </a:lnTo>
                <a:lnTo>
                  <a:pt x="699" y="191"/>
                </a:lnTo>
                <a:lnTo>
                  <a:pt x="699" y="191"/>
                </a:lnTo>
                <a:lnTo>
                  <a:pt x="712" y="191"/>
                </a:lnTo>
                <a:lnTo>
                  <a:pt x="725" y="193"/>
                </a:lnTo>
                <a:lnTo>
                  <a:pt x="737" y="196"/>
                </a:lnTo>
                <a:lnTo>
                  <a:pt x="749" y="201"/>
                </a:lnTo>
                <a:lnTo>
                  <a:pt x="759" y="206"/>
                </a:lnTo>
                <a:lnTo>
                  <a:pt x="770" y="212"/>
                </a:lnTo>
                <a:lnTo>
                  <a:pt x="780" y="220"/>
                </a:lnTo>
                <a:lnTo>
                  <a:pt x="789" y="227"/>
                </a:lnTo>
                <a:lnTo>
                  <a:pt x="797" y="237"/>
                </a:lnTo>
                <a:lnTo>
                  <a:pt x="804" y="247"/>
                </a:lnTo>
                <a:lnTo>
                  <a:pt x="811" y="257"/>
                </a:lnTo>
                <a:lnTo>
                  <a:pt x="816" y="268"/>
                </a:lnTo>
                <a:lnTo>
                  <a:pt x="820" y="280"/>
                </a:lnTo>
                <a:lnTo>
                  <a:pt x="824" y="292"/>
                </a:lnTo>
                <a:lnTo>
                  <a:pt x="826" y="305"/>
                </a:lnTo>
                <a:lnTo>
                  <a:pt x="826" y="317"/>
                </a:lnTo>
                <a:lnTo>
                  <a:pt x="826" y="317"/>
                </a:lnTo>
                <a:lnTo>
                  <a:pt x="827" y="324"/>
                </a:lnTo>
                <a:lnTo>
                  <a:pt x="829" y="330"/>
                </a:lnTo>
                <a:lnTo>
                  <a:pt x="831" y="336"/>
                </a:lnTo>
                <a:lnTo>
                  <a:pt x="835" y="340"/>
                </a:lnTo>
                <a:lnTo>
                  <a:pt x="840" y="344"/>
                </a:lnTo>
                <a:lnTo>
                  <a:pt x="845" y="348"/>
                </a:lnTo>
                <a:lnTo>
                  <a:pt x="852" y="349"/>
                </a:lnTo>
                <a:lnTo>
                  <a:pt x="858" y="350"/>
                </a:lnTo>
                <a:lnTo>
                  <a:pt x="858" y="350"/>
                </a:lnTo>
                <a:lnTo>
                  <a:pt x="864" y="349"/>
                </a:lnTo>
                <a:lnTo>
                  <a:pt x="870" y="348"/>
                </a:lnTo>
                <a:lnTo>
                  <a:pt x="876" y="344"/>
                </a:lnTo>
                <a:lnTo>
                  <a:pt x="881" y="340"/>
                </a:lnTo>
                <a:lnTo>
                  <a:pt x="885" y="336"/>
                </a:lnTo>
                <a:lnTo>
                  <a:pt x="887" y="330"/>
                </a:lnTo>
                <a:lnTo>
                  <a:pt x="889" y="324"/>
                </a:lnTo>
                <a:lnTo>
                  <a:pt x="890" y="317"/>
                </a:lnTo>
                <a:lnTo>
                  <a:pt x="890" y="317"/>
                </a:lnTo>
                <a:lnTo>
                  <a:pt x="889" y="298"/>
                </a:lnTo>
                <a:lnTo>
                  <a:pt x="886" y="279"/>
                </a:lnTo>
                <a:lnTo>
                  <a:pt x="882" y="261"/>
                </a:lnTo>
                <a:lnTo>
                  <a:pt x="875" y="243"/>
                </a:lnTo>
                <a:lnTo>
                  <a:pt x="867" y="227"/>
                </a:lnTo>
                <a:lnTo>
                  <a:pt x="857" y="211"/>
                </a:lnTo>
                <a:lnTo>
                  <a:pt x="846" y="196"/>
                </a:lnTo>
                <a:lnTo>
                  <a:pt x="833" y="183"/>
                </a:lnTo>
                <a:lnTo>
                  <a:pt x="820" y="170"/>
                </a:lnTo>
                <a:lnTo>
                  <a:pt x="805" y="160"/>
                </a:lnTo>
                <a:lnTo>
                  <a:pt x="789" y="150"/>
                </a:lnTo>
                <a:lnTo>
                  <a:pt x="773" y="142"/>
                </a:lnTo>
                <a:lnTo>
                  <a:pt x="756" y="135"/>
                </a:lnTo>
                <a:lnTo>
                  <a:pt x="738" y="131"/>
                </a:lnTo>
                <a:lnTo>
                  <a:pt x="719" y="128"/>
                </a:lnTo>
                <a:lnTo>
                  <a:pt x="699" y="126"/>
                </a:lnTo>
                <a:lnTo>
                  <a:pt x="699" y="126"/>
                </a:lnTo>
                <a:close/>
              </a:path>
            </a:pathLst>
          </a:custGeom>
          <a:solidFill>
            <a:srgbClr val="BCA890"/>
          </a:solidFill>
          <a:ln>
            <a:noFill/>
          </a:ln>
        </p:spPr>
        <p:txBody>
          <a:bodyPr vert="horz" wrap="square" lIns="91440" tIns="45720" rIns="91440" bIns="45720" numCol="1" anchor="t" anchorCtr="0" compatLnSpc="1">
            <a:prstTxWarp prst="textNoShape">
              <a:avLst/>
            </a:prstTxWarp>
          </a:bodyPr>
          <a:lstStyle/>
          <a:p>
            <a:endParaRPr lang="zh-CN" altLang="en-US">
              <a:solidFill>
                <a:schemeClr val="tx2"/>
              </a:solidFill>
            </a:endParaRPr>
          </a:p>
        </p:txBody>
      </p:sp>
      <p:sp>
        <p:nvSpPr>
          <p:cNvPr id="37" name="Freeform 112">
            <a:extLst>
              <a:ext uri="{FF2B5EF4-FFF2-40B4-BE49-F238E27FC236}">
                <a16:creationId xmlns:a16="http://schemas.microsoft.com/office/drawing/2014/main" id="{EEB24E84-1065-4401-A88E-5C55AD509D41}"/>
              </a:ext>
            </a:extLst>
          </p:cNvPr>
          <p:cNvSpPr>
            <a:spLocks noEditPoints="1"/>
          </p:cNvSpPr>
          <p:nvPr/>
        </p:nvSpPr>
        <p:spPr bwMode="auto">
          <a:xfrm>
            <a:off x="6294494" y="474665"/>
            <a:ext cx="602055" cy="602055"/>
          </a:xfrm>
          <a:custGeom>
            <a:avLst/>
            <a:gdLst>
              <a:gd name="T0" fmla="*/ 1016 w 1017"/>
              <a:gd name="T1" fmla="*/ 371 h 1017"/>
              <a:gd name="T2" fmla="*/ 1011 w 1017"/>
              <a:gd name="T3" fmla="*/ 363 h 1017"/>
              <a:gd name="T4" fmla="*/ 1004 w 1017"/>
              <a:gd name="T5" fmla="*/ 355 h 1017"/>
              <a:gd name="T6" fmla="*/ 996 w 1017"/>
              <a:gd name="T7" fmla="*/ 351 h 1017"/>
              <a:gd name="T8" fmla="*/ 986 w 1017"/>
              <a:gd name="T9" fmla="*/ 350 h 1017"/>
              <a:gd name="T10" fmla="*/ 539 w 1017"/>
              <a:gd name="T11" fmla="*/ 21 h 1017"/>
              <a:gd name="T12" fmla="*/ 537 w 1017"/>
              <a:gd name="T13" fmla="*/ 17 h 1017"/>
              <a:gd name="T14" fmla="*/ 531 w 1017"/>
              <a:gd name="T15" fmla="*/ 8 h 1017"/>
              <a:gd name="T16" fmla="*/ 523 w 1017"/>
              <a:gd name="T17" fmla="*/ 3 h 1017"/>
              <a:gd name="T18" fmla="*/ 514 w 1017"/>
              <a:gd name="T19" fmla="*/ 0 h 1017"/>
              <a:gd name="T20" fmla="*/ 509 w 1017"/>
              <a:gd name="T21" fmla="*/ 0 h 1017"/>
              <a:gd name="T22" fmla="*/ 499 w 1017"/>
              <a:gd name="T23" fmla="*/ 1 h 1017"/>
              <a:gd name="T24" fmla="*/ 490 w 1017"/>
              <a:gd name="T25" fmla="*/ 5 h 1017"/>
              <a:gd name="T26" fmla="*/ 483 w 1017"/>
              <a:gd name="T27" fmla="*/ 13 h 1017"/>
              <a:gd name="T28" fmla="*/ 479 w 1017"/>
              <a:gd name="T29" fmla="*/ 21 h 1017"/>
              <a:gd name="T30" fmla="*/ 31 w 1017"/>
              <a:gd name="T31" fmla="*/ 350 h 1017"/>
              <a:gd name="T32" fmla="*/ 27 w 1017"/>
              <a:gd name="T33" fmla="*/ 350 h 1017"/>
              <a:gd name="T34" fmla="*/ 17 w 1017"/>
              <a:gd name="T35" fmla="*/ 353 h 1017"/>
              <a:gd name="T36" fmla="*/ 10 w 1017"/>
              <a:gd name="T37" fmla="*/ 358 h 1017"/>
              <a:gd name="T38" fmla="*/ 3 w 1017"/>
              <a:gd name="T39" fmla="*/ 367 h 1017"/>
              <a:gd name="T40" fmla="*/ 1 w 1017"/>
              <a:gd name="T41" fmla="*/ 371 h 1017"/>
              <a:gd name="T42" fmla="*/ 0 w 1017"/>
              <a:gd name="T43" fmla="*/ 381 h 1017"/>
              <a:gd name="T44" fmla="*/ 1 w 1017"/>
              <a:gd name="T45" fmla="*/ 390 h 1017"/>
              <a:gd name="T46" fmla="*/ 5 w 1017"/>
              <a:gd name="T47" fmla="*/ 399 h 1017"/>
              <a:gd name="T48" fmla="*/ 12 w 1017"/>
              <a:gd name="T49" fmla="*/ 407 h 1017"/>
              <a:gd name="T50" fmla="*/ 160 w 1017"/>
              <a:gd name="T51" fmla="*/ 975 h 1017"/>
              <a:gd name="T52" fmla="*/ 159 w 1017"/>
              <a:gd name="T53" fmla="*/ 981 h 1017"/>
              <a:gd name="T54" fmla="*/ 159 w 1017"/>
              <a:gd name="T55" fmla="*/ 990 h 1017"/>
              <a:gd name="T56" fmla="*/ 162 w 1017"/>
              <a:gd name="T57" fmla="*/ 1000 h 1017"/>
              <a:gd name="T58" fmla="*/ 167 w 1017"/>
              <a:gd name="T59" fmla="*/ 1007 h 1017"/>
              <a:gd name="T60" fmla="*/ 172 w 1017"/>
              <a:gd name="T61" fmla="*/ 1012 h 1017"/>
              <a:gd name="T62" fmla="*/ 180 w 1017"/>
              <a:gd name="T63" fmla="*/ 1016 h 1017"/>
              <a:gd name="T64" fmla="*/ 190 w 1017"/>
              <a:gd name="T65" fmla="*/ 1017 h 1017"/>
              <a:gd name="T66" fmla="*/ 200 w 1017"/>
              <a:gd name="T67" fmla="*/ 1016 h 1017"/>
              <a:gd name="T68" fmla="*/ 209 w 1017"/>
              <a:gd name="T69" fmla="*/ 1012 h 1017"/>
              <a:gd name="T70" fmla="*/ 808 w 1017"/>
              <a:gd name="T71" fmla="*/ 1012 h 1017"/>
              <a:gd name="T72" fmla="*/ 812 w 1017"/>
              <a:gd name="T73" fmla="*/ 1014 h 1017"/>
              <a:gd name="T74" fmla="*/ 822 w 1017"/>
              <a:gd name="T75" fmla="*/ 1017 h 1017"/>
              <a:gd name="T76" fmla="*/ 826 w 1017"/>
              <a:gd name="T77" fmla="*/ 1017 h 1017"/>
              <a:gd name="T78" fmla="*/ 837 w 1017"/>
              <a:gd name="T79" fmla="*/ 1016 h 1017"/>
              <a:gd name="T80" fmla="*/ 846 w 1017"/>
              <a:gd name="T81" fmla="*/ 1012 h 1017"/>
              <a:gd name="T82" fmla="*/ 850 w 1017"/>
              <a:gd name="T83" fmla="*/ 1007 h 1017"/>
              <a:gd name="T84" fmla="*/ 855 w 1017"/>
              <a:gd name="T85" fmla="*/ 1000 h 1017"/>
              <a:gd name="T86" fmla="*/ 858 w 1017"/>
              <a:gd name="T87" fmla="*/ 990 h 1017"/>
              <a:gd name="T88" fmla="*/ 858 w 1017"/>
              <a:gd name="T89" fmla="*/ 981 h 1017"/>
              <a:gd name="T90" fmla="*/ 737 w 1017"/>
              <a:gd name="T91" fmla="*/ 616 h 1017"/>
              <a:gd name="T92" fmla="*/ 1005 w 1017"/>
              <a:gd name="T93" fmla="*/ 407 h 1017"/>
              <a:gd name="T94" fmla="*/ 1012 w 1017"/>
              <a:gd name="T95" fmla="*/ 399 h 1017"/>
              <a:gd name="T96" fmla="*/ 1016 w 1017"/>
              <a:gd name="T97" fmla="*/ 390 h 1017"/>
              <a:gd name="T98" fmla="*/ 1017 w 1017"/>
              <a:gd name="T99" fmla="*/ 381 h 1017"/>
              <a:gd name="T100" fmla="*/ 1016 w 1017"/>
              <a:gd name="T101" fmla="*/ 371 h 1017"/>
              <a:gd name="T102" fmla="*/ 124 w 1017"/>
              <a:gd name="T103" fmla="*/ 413 h 1017"/>
              <a:gd name="T104" fmla="*/ 302 w 1017"/>
              <a:gd name="T105" fmla="*/ 551 h 1017"/>
              <a:gd name="T106" fmla="*/ 766 w 1017"/>
              <a:gd name="T107" fmla="*/ 904 h 1017"/>
              <a:gd name="T108" fmla="*/ 527 w 1017"/>
              <a:gd name="T109" fmla="*/ 737 h 1017"/>
              <a:gd name="T110" fmla="*/ 518 w 1017"/>
              <a:gd name="T111" fmla="*/ 733 h 1017"/>
              <a:gd name="T112" fmla="*/ 509 w 1017"/>
              <a:gd name="T113" fmla="*/ 732 h 1017"/>
              <a:gd name="T114" fmla="*/ 504 w 1017"/>
              <a:gd name="T115" fmla="*/ 732 h 1017"/>
              <a:gd name="T116" fmla="*/ 495 w 1017"/>
              <a:gd name="T117" fmla="*/ 735 h 1017"/>
              <a:gd name="T118" fmla="*/ 251 w 1017"/>
              <a:gd name="T119" fmla="*/ 904 h 1017"/>
              <a:gd name="T120" fmla="*/ 766 w 1017"/>
              <a:gd name="T121" fmla="*/ 904 h 1017"/>
              <a:gd name="T122" fmla="*/ 670 w 1017"/>
              <a:gd name="T123" fmla="*/ 413 h 1017"/>
              <a:gd name="T124" fmla="*/ 716 w 1017"/>
              <a:gd name="T125" fmla="*/ 55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017">
                <a:moveTo>
                  <a:pt x="1016" y="371"/>
                </a:moveTo>
                <a:lnTo>
                  <a:pt x="1016" y="371"/>
                </a:lnTo>
                <a:lnTo>
                  <a:pt x="1014" y="367"/>
                </a:lnTo>
                <a:lnTo>
                  <a:pt x="1011" y="363"/>
                </a:lnTo>
                <a:lnTo>
                  <a:pt x="1008" y="358"/>
                </a:lnTo>
                <a:lnTo>
                  <a:pt x="1004" y="355"/>
                </a:lnTo>
                <a:lnTo>
                  <a:pt x="1000" y="353"/>
                </a:lnTo>
                <a:lnTo>
                  <a:pt x="996" y="351"/>
                </a:lnTo>
                <a:lnTo>
                  <a:pt x="990" y="350"/>
                </a:lnTo>
                <a:lnTo>
                  <a:pt x="986" y="350"/>
                </a:lnTo>
                <a:lnTo>
                  <a:pt x="648" y="350"/>
                </a:lnTo>
                <a:lnTo>
                  <a:pt x="539" y="21"/>
                </a:lnTo>
                <a:lnTo>
                  <a:pt x="539" y="21"/>
                </a:lnTo>
                <a:lnTo>
                  <a:pt x="537" y="17"/>
                </a:lnTo>
                <a:lnTo>
                  <a:pt x="534" y="13"/>
                </a:lnTo>
                <a:lnTo>
                  <a:pt x="531" y="8"/>
                </a:lnTo>
                <a:lnTo>
                  <a:pt x="527" y="5"/>
                </a:lnTo>
                <a:lnTo>
                  <a:pt x="523" y="3"/>
                </a:lnTo>
                <a:lnTo>
                  <a:pt x="518" y="1"/>
                </a:lnTo>
                <a:lnTo>
                  <a:pt x="514" y="0"/>
                </a:lnTo>
                <a:lnTo>
                  <a:pt x="509" y="0"/>
                </a:lnTo>
                <a:lnTo>
                  <a:pt x="509" y="0"/>
                </a:lnTo>
                <a:lnTo>
                  <a:pt x="503" y="0"/>
                </a:lnTo>
                <a:lnTo>
                  <a:pt x="499" y="1"/>
                </a:lnTo>
                <a:lnTo>
                  <a:pt x="495" y="3"/>
                </a:lnTo>
                <a:lnTo>
                  <a:pt x="490" y="5"/>
                </a:lnTo>
                <a:lnTo>
                  <a:pt x="486" y="8"/>
                </a:lnTo>
                <a:lnTo>
                  <a:pt x="483" y="13"/>
                </a:lnTo>
                <a:lnTo>
                  <a:pt x="481" y="17"/>
                </a:lnTo>
                <a:lnTo>
                  <a:pt x="479" y="21"/>
                </a:lnTo>
                <a:lnTo>
                  <a:pt x="369" y="350"/>
                </a:lnTo>
                <a:lnTo>
                  <a:pt x="31" y="350"/>
                </a:lnTo>
                <a:lnTo>
                  <a:pt x="31" y="350"/>
                </a:lnTo>
                <a:lnTo>
                  <a:pt x="27" y="350"/>
                </a:lnTo>
                <a:lnTo>
                  <a:pt x="21" y="351"/>
                </a:lnTo>
                <a:lnTo>
                  <a:pt x="17" y="353"/>
                </a:lnTo>
                <a:lnTo>
                  <a:pt x="13" y="355"/>
                </a:lnTo>
                <a:lnTo>
                  <a:pt x="10" y="358"/>
                </a:lnTo>
                <a:lnTo>
                  <a:pt x="6" y="363"/>
                </a:lnTo>
                <a:lnTo>
                  <a:pt x="3" y="367"/>
                </a:lnTo>
                <a:lnTo>
                  <a:pt x="1" y="371"/>
                </a:lnTo>
                <a:lnTo>
                  <a:pt x="1" y="371"/>
                </a:lnTo>
                <a:lnTo>
                  <a:pt x="0" y="375"/>
                </a:lnTo>
                <a:lnTo>
                  <a:pt x="0" y="381"/>
                </a:lnTo>
                <a:lnTo>
                  <a:pt x="0" y="386"/>
                </a:lnTo>
                <a:lnTo>
                  <a:pt x="1" y="390"/>
                </a:lnTo>
                <a:lnTo>
                  <a:pt x="3" y="395"/>
                </a:lnTo>
                <a:lnTo>
                  <a:pt x="5" y="399"/>
                </a:lnTo>
                <a:lnTo>
                  <a:pt x="9" y="403"/>
                </a:lnTo>
                <a:lnTo>
                  <a:pt x="12" y="407"/>
                </a:lnTo>
                <a:lnTo>
                  <a:pt x="280" y="616"/>
                </a:lnTo>
                <a:lnTo>
                  <a:pt x="160" y="975"/>
                </a:lnTo>
                <a:lnTo>
                  <a:pt x="160" y="975"/>
                </a:lnTo>
                <a:lnTo>
                  <a:pt x="159" y="981"/>
                </a:lnTo>
                <a:lnTo>
                  <a:pt x="159" y="986"/>
                </a:lnTo>
                <a:lnTo>
                  <a:pt x="159" y="990"/>
                </a:lnTo>
                <a:lnTo>
                  <a:pt x="160" y="996"/>
                </a:lnTo>
                <a:lnTo>
                  <a:pt x="162" y="1000"/>
                </a:lnTo>
                <a:lnTo>
                  <a:pt x="164" y="1004"/>
                </a:lnTo>
                <a:lnTo>
                  <a:pt x="167" y="1007"/>
                </a:lnTo>
                <a:lnTo>
                  <a:pt x="172" y="1012"/>
                </a:lnTo>
                <a:lnTo>
                  <a:pt x="172" y="1012"/>
                </a:lnTo>
                <a:lnTo>
                  <a:pt x="176" y="1014"/>
                </a:lnTo>
                <a:lnTo>
                  <a:pt x="180" y="1016"/>
                </a:lnTo>
                <a:lnTo>
                  <a:pt x="186" y="1017"/>
                </a:lnTo>
                <a:lnTo>
                  <a:pt x="190" y="1017"/>
                </a:lnTo>
                <a:lnTo>
                  <a:pt x="195" y="1017"/>
                </a:lnTo>
                <a:lnTo>
                  <a:pt x="200" y="1016"/>
                </a:lnTo>
                <a:lnTo>
                  <a:pt x="204" y="1014"/>
                </a:lnTo>
                <a:lnTo>
                  <a:pt x="209" y="1012"/>
                </a:lnTo>
                <a:lnTo>
                  <a:pt x="509" y="801"/>
                </a:lnTo>
                <a:lnTo>
                  <a:pt x="808" y="1012"/>
                </a:lnTo>
                <a:lnTo>
                  <a:pt x="808" y="1012"/>
                </a:lnTo>
                <a:lnTo>
                  <a:pt x="812" y="1014"/>
                </a:lnTo>
                <a:lnTo>
                  <a:pt x="818" y="1016"/>
                </a:lnTo>
                <a:lnTo>
                  <a:pt x="822" y="1017"/>
                </a:lnTo>
                <a:lnTo>
                  <a:pt x="826" y="1017"/>
                </a:lnTo>
                <a:lnTo>
                  <a:pt x="826" y="1017"/>
                </a:lnTo>
                <a:lnTo>
                  <a:pt x="832" y="1017"/>
                </a:lnTo>
                <a:lnTo>
                  <a:pt x="837" y="1016"/>
                </a:lnTo>
                <a:lnTo>
                  <a:pt x="841" y="1014"/>
                </a:lnTo>
                <a:lnTo>
                  <a:pt x="846" y="1012"/>
                </a:lnTo>
                <a:lnTo>
                  <a:pt x="846" y="1012"/>
                </a:lnTo>
                <a:lnTo>
                  <a:pt x="850" y="1007"/>
                </a:lnTo>
                <a:lnTo>
                  <a:pt x="853" y="1004"/>
                </a:lnTo>
                <a:lnTo>
                  <a:pt x="855" y="1000"/>
                </a:lnTo>
                <a:lnTo>
                  <a:pt x="857" y="996"/>
                </a:lnTo>
                <a:lnTo>
                  <a:pt x="858" y="990"/>
                </a:lnTo>
                <a:lnTo>
                  <a:pt x="858" y="986"/>
                </a:lnTo>
                <a:lnTo>
                  <a:pt x="858" y="981"/>
                </a:lnTo>
                <a:lnTo>
                  <a:pt x="857" y="975"/>
                </a:lnTo>
                <a:lnTo>
                  <a:pt x="737" y="616"/>
                </a:lnTo>
                <a:lnTo>
                  <a:pt x="1005" y="407"/>
                </a:lnTo>
                <a:lnTo>
                  <a:pt x="1005" y="407"/>
                </a:lnTo>
                <a:lnTo>
                  <a:pt x="1009" y="403"/>
                </a:lnTo>
                <a:lnTo>
                  <a:pt x="1012" y="399"/>
                </a:lnTo>
                <a:lnTo>
                  <a:pt x="1014" y="395"/>
                </a:lnTo>
                <a:lnTo>
                  <a:pt x="1016" y="390"/>
                </a:lnTo>
                <a:lnTo>
                  <a:pt x="1017" y="386"/>
                </a:lnTo>
                <a:lnTo>
                  <a:pt x="1017" y="381"/>
                </a:lnTo>
                <a:lnTo>
                  <a:pt x="1017" y="375"/>
                </a:lnTo>
                <a:lnTo>
                  <a:pt x="1016" y="371"/>
                </a:lnTo>
                <a:lnTo>
                  <a:pt x="1016" y="371"/>
                </a:lnTo>
                <a:close/>
                <a:moveTo>
                  <a:pt x="124" y="413"/>
                </a:moveTo>
                <a:lnTo>
                  <a:pt x="348" y="413"/>
                </a:lnTo>
                <a:lnTo>
                  <a:pt x="302" y="551"/>
                </a:lnTo>
                <a:lnTo>
                  <a:pt x="124" y="413"/>
                </a:lnTo>
                <a:close/>
                <a:moveTo>
                  <a:pt x="766" y="904"/>
                </a:moveTo>
                <a:lnTo>
                  <a:pt x="527" y="737"/>
                </a:lnTo>
                <a:lnTo>
                  <a:pt x="527" y="737"/>
                </a:lnTo>
                <a:lnTo>
                  <a:pt x="523" y="735"/>
                </a:lnTo>
                <a:lnTo>
                  <a:pt x="518" y="733"/>
                </a:lnTo>
                <a:lnTo>
                  <a:pt x="513" y="732"/>
                </a:lnTo>
                <a:lnTo>
                  <a:pt x="509" y="732"/>
                </a:lnTo>
                <a:lnTo>
                  <a:pt x="509" y="732"/>
                </a:lnTo>
                <a:lnTo>
                  <a:pt x="504" y="732"/>
                </a:lnTo>
                <a:lnTo>
                  <a:pt x="499" y="733"/>
                </a:lnTo>
                <a:lnTo>
                  <a:pt x="495" y="735"/>
                </a:lnTo>
                <a:lnTo>
                  <a:pt x="490" y="737"/>
                </a:lnTo>
                <a:lnTo>
                  <a:pt x="251" y="904"/>
                </a:lnTo>
                <a:lnTo>
                  <a:pt x="509" y="132"/>
                </a:lnTo>
                <a:lnTo>
                  <a:pt x="766" y="904"/>
                </a:lnTo>
                <a:close/>
                <a:moveTo>
                  <a:pt x="716" y="551"/>
                </a:moveTo>
                <a:lnTo>
                  <a:pt x="670" y="413"/>
                </a:lnTo>
                <a:lnTo>
                  <a:pt x="893" y="413"/>
                </a:lnTo>
                <a:lnTo>
                  <a:pt x="716" y="551"/>
                </a:lnTo>
                <a:close/>
              </a:path>
            </a:pathLst>
          </a:custGeom>
          <a:solidFill>
            <a:srgbClr val="BCA890"/>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2"/>
              </a:solidFill>
            </a:endParaRPr>
          </a:p>
        </p:txBody>
      </p:sp>
      <p:sp>
        <p:nvSpPr>
          <p:cNvPr id="38" name="Freeform 84">
            <a:extLst>
              <a:ext uri="{FF2B5EF4-FFF2-40B4-BE49-F238E27FC236}">
                <a16:creationId xmlns:a16="http://schemas.microsoft.com/office/drawing/2014/main" id="{BB819247-73CA-483A-B487-70355E43CC70}"/>
              </a:ext>
            </a:extLst>
          </p:cNvPr>
          <p:cNvSpPr>
            <a:spLocks noEditPoints="1"/>
          </p:cNvSpPr>
          <p:nvPr/>
        </p:nvSpPr>
        <p:spPr bwMode="auto">
          <a:xfrm>
            <a:off x="6296780" y="4488756"/>
            <a:ext cx="602055" cy="602055"/>
          </a:xfrm>
          <a:custGeom>
            <a:avLst/>
            <a:gdLst>
              <a:gd name="T0" fmla="*/ 1017 w 1019"/>
              <a:gd name="T1" fmla="*/ 375 h 1017"/>
              <a:gd name="T2" fmla="*/ 1014 w 1019"/>
              <a:gd name="T3" fmla="*/ 366 h 1017"/>
              <a:gd name="T4" fmla="*/ 757 w 1019"/>
              <a:gd name="T5" fmla="*/ 13 h 1017"/>
              <a:gd name="T6" fmla="*/ 750 w 1019"/>
              <a:gd name="T7" fmla="*/ 6 h 1017"/>
              <a:gd name="T8" fmla="*/ 749 w 1019"/>
              <a:gd name="T9" fmla="*/ 5 h 1017"/>
              <a:gd name="T10" fmla="*/ 739 w 1019"/>
              <a:gd name="T11" fmla="*/ 1 h 1017"/>
              <a:gd name="T12" fmla="*/ 739 w 1019"/>
              <a:gd name="T13" fmla="*/ 1 h 1017"/>
              <a:gd name="T14" fmla="*/ 286 w 1019"/>
              <a:gd name="T15" fmla="*/ 0 h 1017"/>
              <a:gd name="T16" fmla="*/ 279 w 1019"/>
              <a:gd name="T17" fmla="*/ 1 h 1017"/>
              <a:gd name="T18" fmla="*/ 278 w 1019"/>
              <a:gd name="T19" fmla="*/ 1 h 1017"/>
              <a:gd name="T20" fmla="*/ 269 w 1019"/>
              <a:gd name="T21" fmla="*/ 5 h 1017"/>
              <a:gd name="T22" fmla="*/ 267 w 1019"/>
              <a:gd name="T23" fmla="*/ 6 h 1017"/>
              <a:gd name="T24" fmla="*/ 6 w 1019"/>
              <a:gd name="T25" fmla="*/ 363 h 1017"/>
              <a:gd name="T26" fmla="*/ 5 w 1019"/>
              <a:gd name="T27" fmla="*/ 365 h 1017"/>
              <a:gd name="T28" fmla="*/ 3 w 1019"/>
              <a:gd name="T29" fmla="*/ 369 h 1017"/>
              <a:gd name="T30" fmla="*/ 1 w 1019"/>
              <a:gd name="T31" fmla="*/ 373 h 1017"/>
              <a:gd name="T32" fmla="*/ 0 w 1019"/>
              <a:gd name="T33" fmla="*/ 382 h 1017"/>
              <a:gd name="T34" fmla="*/ 0 w 1019"/>
              <a:gd name="T35" fmla="*/ 386 h 1017"/>
              <a:gd name="T36" fmla="*/ 3 w 1019"/>
              <a:gd name="T37" fmla="*/ 395 h 1017"/>
              <a:gd name="T38" fmla="*/ 4 w 1019"/>
              <a:gd name="T39" fmla="*/ 396 h 1017"/>
              <a:gd name="T40" fmla="*/ 7 w 1019"/>
              <a:gd name="T41" fmla="*/ 401 h 1017"/>
              <a:gd name="T42" fmla="*/ 485 w 1019"/>
              <a:gd name="T43" fmla="*/ 1007 h 1017"/>
              <a:gd name="T44" fmla="*/ 490 w 1019"/>
              <a:gd name="T45" fmla="*/ 1011 h 1017"/>
              <a:gd name="T46" fmla="*/ 493 w 1019"/>
              <a:gd name="T47" fmla="*/ 1013 h 1017"/>
              <a:gd name="T48" fmla="*/ 496 w 1019"/>
              <a:gd name="T49" fmla="*/ 1015 h 1017"/>
              <a:gd name="T50" fmla="*/ 501 w 1019"/>
              <a:gd name="T51" fmla="*/ 1017 h 1017"/>
              <a:gd name="T52" fmla="*/ 509 w 1019"/>
              <a:gd name="T53" fmla="*/ 1017 h 1017"/>
              <a:gd name="T54" fmla="*/ 509 w 1019"/>
              <a:gd name="T55" fmla="*/ 1017 h 1017"/>
              <a:gd name="T56" fmla="*/ 515 w 1019"/>
              <a:gd name="T57" fmla="*/ 1017 h 1017"/>
              <a:gd name="T58" fmla="*/ 518 w 1019"/>
              <a:gd name="T59" fmla="*/ 1016 h 1017"/>
              <a:gd name="T60" fmla="*/ 524 w 1019"/>
              <a:gd name="T61" fmla="*/ 1013 h 1017"/>
              <a:gd name="T62" fmla="*/ 525 w 1019"/>
              <a:gd name="T63" fmla="*/ 1013 h 1017"/>
              <a:gd name="T64" fmla="*/ 532 w 1019"/>
              <a:gd name="T65" fmla="*/ 1007 h 1017"/>
              <a:gd name="T66" fmla="*/ 1008 w 1019"/>
              <a:gd name="T67" fmla="*/ 404 h 1017"/>
              <a:gd name="T68" fmla="*/ 1015 w 1019"/>
              <a:gd name="T69" fmla="*/ 394 h 1017"/>
              <a:gd name="T70" fmla="*/ 1019 w 1019"/>
              <a:gd name="T71" fmla="*/ 382 h 1017"/>
              <a:gd name="T72" fmla="*/ 691 w 1019"/>
              <a:gd name="T73" fmla="*/ 63 h 1017"/>
              <a:gd name="T74" fmla="*/ 327 w 1019"/>
              <a:gd name="T75" fmla="*/ 63 h 1017"/>
              <a:gd name="T76" fmla="*/ 328 w 1019"/>
              <a:gd name="T77" fmla="*/ 350 h 1017"/>
              <a:gd name="T78" fmla="*/ 97 w 1019"/>
              <a:gd name="T79" fmla="*/ 413 h 1017"/>
              <a:gd name="T80" fmla="*/ 97 w 1019"/>
              <a:gd name="T81" fmla="*/ 413 h 1017"/>
              <a:gd name="T82" fmla="*/ 610 w 1019"/>
              <a:gd name="T83" fmla="*/ 413 h 1017"/>
              <a:gd name="T84" fmla="*/ 675 w 1019"/>
              <a:gd name="T85" fmla="*/ 413 h 1017"/>
              <a:gd name="T86" fmla="*/ 689 w 1019"/>
              <a:gd name="T87" fmla="*/ 350 h 1017"/>
              <a:gd name="T88" fmla="*/ 689 w 1019"/>
              <a:gd name="T89" fmla="*/ 35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9" h="1017">
                <a:moveTo>
                  <a:pt x="1018" y="376"/>
                </a:moveTo>
                <a:lnTo>
                  <a:pt x="1018" y="376"/>
                </a:lnTo>
                <a:lnTo>
                  <a:pt x="1017" y="375"/>
                </a:lnTo>
                <a:lnTo>
                  <a:pt x="1017" y="375"/>
                </a:lnTo>
                <a:lnTo>
                  <a:pt x="1015" y="371"/>
                </a:lnTo>
                <a:lnTo>
                  <a:pt x="1014" y="366"/>
                </a:lnTo>
                <a:lnTo>
                  <a:pt x="1011" y="363"/>
                </a:lnTo>
                <a:lnTo>
                  <a:pt x="1008" y="358"/>
                </a:lnTo>
                <a:lnTo>
                  <a:pt x="757" y="13"/>
                </a:lnTo>
                <a:lnTo>
                  <a:pt x="757" y="13"/>
                </a:lnTo>
                <a:lnTo>
                  <a:pt x="754" y="10"/>
                </a:lnTo>
                <a:lnTo>
                  <a:pt x="750" y="6"/>
                </a:lnTo>
                <a:lnTo>
                  <a:pt x="750" y="6"/>
                </a:lnTo>
                <a:lnTo>
                  <a:pt x="749" y="5"/>
                </a:lnTo>
                <a:lnTo>
                  <a:pt x="749" y="5"/>
                </a:lnTo>
                <a:lnTo>
                  <a:pt x="744" y="2"/>
                </a:lnTo>
                <a:lnTo>
                  <a:pt x="739" y="1"/>
                </a:lnTo>
                <a:lnTo>
                  <a:pt x="739" y="1"/>
                </a:lnTo>
                <a:lnTo>
                  <a:pt x="739" y="1"/>
                </a:lnTo>
                <a:lnTo>
                  <a:pt x="739" y="1"/>
                </a:lnTo>
                <a:lnTo>
                  <a:pt x="739" y="1"/>
                </a:lnTo>
                <a:lnTo>
                  <a:pt x="739" y="1"/>
                </a:lnTo>
                <a:lnTo>
                  <a:pt x="731" y="0"/>
                </a:lnTo>
                <a:lnTo>
                  <a:pt x="286" y="0"/>
                </a:lnTo>
                <a:lnTo>
                  <a:pt x="286" y="0"/>
                </a:lnTo>
                <a:lnTo>
                  <a:pt x="279" y="1"/>
                </a:lnTo>
                <a:lnTo>
                  <a:pt x="279" y="1"/>
                </a:lnTo>
                <a:lnTo>
                  <a:pt x="278" y="1"/>
                </a:lnTo>
                <a:lnTo>
                  <a:pt x="278" y="1"/>
                </a:lnTo>
                <a:lnTo>
                  <a:pt x="278" y="1"/>
                </a:lnTo>
                <a:lnTo>
                  <a:pt x="278" y="1"/>
                </a:lnTo>
                <a:lnTo>
                  <a:pt x="273" y="2"/>
                </a:lnTo>
                <a:lnTo>
                  <a:pt x="269" y="5"/>
                </a:lnTo>
                <a:lnTo>
                  <a:pt x="269" y="5"/>
                </a:lnTo>
                <a:lnTo>
                  <a:pt x="267" y="6"/>
                </a:lnTo>
                <a:lnTo>
                  <a:pt x="267" y="6"/>
                </a:lnTo>
                <a:lnTo>
                  <a:pt x="263" y="10"/>
                </a:lnTo>
                <a:lnTo>
                  <a:pt x="260" y="13"/>
                </a:lnTo>
                <a:lnTo>
                  <a:pt x="6" y="363"/>
                </a:lnTo>
                <a:lnTo>
                  <a:pt x="6" y="363"/>
                </a:lnTo>
                <a:lnTo>
                  <a:pt x="5" y="365"/>
                </a:lnTo>
                <a:lnTo>
                  <a:pt x="5" y="365"/>
                </a:lnTo>
                <a:lnTo>
                  <a:pt x="3" y="368"/>
                </a:lnTo>
                <a:lnTo>
                  <a:pt x="3" y="368"/>
                </a:lnTo>
                <a:lnTo>
                  <a:pt x="3" y="369"/>
                </a:lnTo>
                <a:lnTo>
                  <a:pt x="3" y="369"/>
                </a:lnTo>
                <a:lnTo>
                  <a:pt x="1" y="373"/>
                </a:lnTo>
                <a:lnTo>
                  <a:pt x="1" y="373"/>
                </a:lnTo>
                <a:lnTo>
                  <a:pt x="0" y="378"/>
                </a:lnTo>
                <a:lnTo>
                  <a:pt x="0" y="378"/>
                </a:lnTo>
                <a:lnTo>
                  <a:pt x="0" y="382"/>
                </a:lnTo>
                <a:lnTo>
                  <a:pt x="0" y="382"/>
                </a:lnTo>
                <a:lnTo>
                  <a:pt x="0" y="386"/>
                </a:lnTo>
                <a:lnTo>
                  <a:pt x="0" y="386"/>
                </a:lnTo>
                <a:lnTo>
                  <a:pt x="1" y="390"/>
                </a:lnTo>
                <a:lnTo>
                  <a:pt x="1" y="390"/>
                </a:lnTo>
                <a:lnTo>
                  <a:pt x="3" y="395"/>
                </a:lnTo>
                <a:lnTo>
                  <a:pt x="3" y="395"/>
                </a:lnTo>
                <a:lnTo>
                  <a:pt x="4" y="396"/>
                </a:lnTo>
                <a:lnTo>
                  <a:pt x="4" y="396"/>
                </a:lnTo>
                <a:lnTo>
                  <a:pt x="5" y="398"/>
                </a:lnTo>
                <a:lnTo>
                  <a:pt x="5" y="398"/>
                </a:lnTo>
                <a:lnTo>
                  <a:pt x="7" y="401"/>
                </a:lnTo>
                <a:lnTo>
                  <a:pt x="483" y="1005"/>
                </a:lnTo>
                <a:lnTo>
                  <a:pt x="483" y="1005"/>
                </a:lnTo>
                <a:lnTo>
                  <a:pt x="485" y="1007"/>
                </a:lnTo>
                <a:lnTo>
                  <a:pt x="485" y="1007"/>
                </a:lnTo>
                <a:lnTo>
                  <a:pt x="490" y="1011"/>
                </a:lnTo>
                <a:lnTo>
                  <a:pt x="490" y="1011"/>
                </a:lnTo>
                <a:lnTo>
                  <a:pt x="492" y="1013"/>
                </a:lnTo>
                <a:lnTo>
                  <a:pt x="492" y="1013"/>
                </a:lnTo>
                <a:lnTo>
                  <a:pt x="493" y="1013"/>
                </a:lnTo>
                <a:lnTo>
                  <a:pt x="493" y="1013"/>
                </a:lnTo>
                <a:lnTo>
                  <a:pt x="496" y="1015"/>
                </a:lnTo>
                <a:lnTo>
                  <a:pt x="496" y="1015"/>
                </a:lnTo>
                <a:lnTo>
                  <a:pt x="500" y="1016"/>
                </a:lnTo>
                <a:lnTo>
                  <a:pt x="500" y="1016"/>
                </a:lnTo>
                <a:lnTo>
                  <a:pt x="501" y="1017"/>
                </a:lnTo>
                <a:lnTo>
                  <a:pt x="501" y="1017"/>
                </a:lnTo>
                <a:lnTo>
                  <a:pt x="509" y="1017"/>
                </a:lnTo>
                <a:lnTo>
                  <a:pt x="509" y="1017"/>
                </a:lnTo>
                <a:lnTo>
                  <a:pt x="509" y="1017"/>
                </a:lnTo>
                <a:lnTo>
                  <a:pt x="509" y="1017"/>
                </a:lnTo>
                <a:lnTo>
                  <a:pt x="509" y="1017"/>
                </a:lnTo>
                <a:lnTo>
                  <a:pt x="509" y="1017"/>
                </a:lnTo>
                <a:lnTo>
                  <a:pt x="509" y="1017"/>
                </a:lnTo>
                <a:lnTo>
                  <a:pt x="515" y="1017"/>
                </a:lnTo>
                <a:lnTo>
                  <a:pt x="515" y="1017"/>
                </a:lnTo>
                <a:lnTo>
                  <a:pt x="518" y="1016"/>
                </a:lnTo>
                <a:lnTo>
                  <a:pt x="518" y="1016"/>
                </a:lnTo>
                <a:lnTo>
                  <a:pt x="521" y="1015"/>
                </a:lnTo>
                <a:lnTo>
                  <a:pt x="521" y="1015"/>
                </a:lnTo>
                <a:lnTo>
                  <a:pt x="524" y="1013"/>
                </a:lnTo>
                <a:lnTo>
                  <a:pt x="524" y="1013"/>
                </a:lnTo>
                <a:lnTo>
                  <a:pt x="525" y="1013"/>
                </a:lnTo>
                <a:lnTo>
                  <a:pt x="525" y="1013"/>
                </a:lnTo>
                <a:lnTo>
                  <a:pt x="527" y="1011"/>
                </a:lnTo>
                <a:lnTo>
                  <a:pt x="527" y="1011"/>
                </a:lnTo>
                <a:lnTo>
                  <a:pt x="532" y="1007"/>
                </a:lnTo>
                <a:lnTo>
                  <a:pt x="532" y="1007"/>
                </a:lnTo>
                <a:lnTo>
                  <a:pt x="534" y="1005"/>
                </a:lnTo>
                <a:lnTo>
                  <a:pt x="1008" y="404"/>
                </a:lnTo>
                <a:lnTo>
                  <a:pt x="1008" y="404"/>
                </a:lnTo>
                <a:lnTo>
                  <a:pt x="1012" y="400"/>
                </a:lnTo>
                <a:lnTo>
                  <a:pt x="1015" y="394"/>
                </a:lnTo>
                <a:lnTo>
                  <a:pt x="1018" y="388"/>
                </a:lnTo>
                <a:lnTo>
                  <a:pt x="1019" y="382"/>
                </a:lnTo>
                <a:lnTo>
                  <a:pt x="1019" y="382"/>
                </a:lnTo>
                <a:lnTo>
                  <a:pt x="1018" y="376"/>
                </a:lnTo>
                <a:lnTo>
                  <a:pt x="1018" y="376"/>
                </a:lnTo>
                <a:close/>
                <a:moveTo>
                  <a:pt x="691" y="63"/>
                </a:moveTo>
                <a:lnTo>
                  <a:pt x="625" y="350"/>
                </a:lnTo>
                <a:lnTo>
                  <a:pt x="393" y="350"/>
                </a:lnTo>
                <a:lnTo>
                  <a:pt x="327" y="63"/>
                </a:lnTo>
                <a:lnTo>
                  <a:pt x="691" y="63"/>
                </a:lnTo>
                <a:close/>
                <a:moveTo>
                  <a:pt x="271" y="106"/>
                </a:moveTo>
                <a:lnTo>
                  <a:pt x="328" y="350"/>
                </a:lnTo>
                <a:lnTo>
                  <a:pt x="94" y="350"/>
                </a:lnTo>
                <a:lnTo>
                  <a:pt x="271" y="106"/>
                </a:lnTo>
                <a:close/>
                <a:moveTo>
                  <a:pt x="97" y="413"/>
                </a:moveTo>
                <a:lnTo>
                  <a:pt x="343" y="413"/>
                </a:lnTo>
                <a:lnTo>
                  <a:pt x="446" y="854"/>
                </a:lnTo>
                <a:lnTo>
                  <a:pt x="97" y="413"/>
                </a:lnTo>
                <a:close/>
                <a:moveTo>
                  <a:pt x="509" y="845"/>
                </a:moveTo>
                <a:lnTo>
                  <a:pt x="408" y="413"/>
                </a:lnTo>
                <a:lnTo>
                  <a:pt x="610" y="413"/>
                </a:lnTo>
                <a:lnTo>
                  <a:pt x="509" y="845"/>
                </a:lnTo>
                <a:close/>
                <a:moveTo>
                  <a:pt x="572" y="854"/>
                </a:moveTo>
                <a:lnTo>
                  <a:pt x="675" y="413"/>
                </a:lnTo>
                <a:lnTo>
                  <a:pt x="920" y="413"/>
                </a:lnTo>
                <a:lnTo>
                  <a:pt x="572" y="854"/>
                </a:lnTo>
                <a:close/>
                <a:moveTo>
                  <a:pt x="689" y="350"/>
                </a:moveTo>
                <a:lnTo>
                  <a:pt x="746" y="106"/>
                </a:lnTo>
                <a:lnTo>
                  <a:pt x="923" y="350"/>
                </a:lnTo>
                <a:lnTo>
                  <a:pt x="689" y="350"/>
                </a:lnTo>
                <a:close/>
              </a:path>
            </a:pathLst>
          </a:custGeom>
          <a:solidFill>
            <a:srgbClr val="BCA890"/>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2"/>
              </a:solidFill>
            </a:endParaRPr>
          </a:p>
        </p:txBody>
      </p:sp>
      <p:sp>
        <p:nvSpPr>
          <p:cNvPr id="39" name="Freeform 61">
            <a:extLst>
              <a:ext uri="{FF2B5EF4-FFF2-40B4-BE49-F238E27FC236}">
                <a16:creationId xmlns:a16="http://schemas.microsoft.com/office/drawing/2014/main" id="{4D868187-5A58-4822-8577-F1D9EA206873}"/>
              </a:ext>
            </a:extLst>
          </p:cNvPr>
          <p:cNvSpPr>
            <a:spLocks noEditPoints="1"/>
          </p:cNvSpPr>
          <p:nvPr/>
        </p:nvSpPr>
        <p:spPr bwMode="auto">
          <a:xfrm>
            <a:off x="6294495" y="1734715"/>
            <a:ext cx="602055" cy="602055"/>
          </a:xfrm>
          <a:custGeom>
            <a:avLst/>
            <a:gdLst>
              <a:gd name="T0" fmla="*/ 890 w 1018"/>
              <a:gd name="T1" fmla="*/ 61 h 1017"/>
              <a:gd name="T2" fmla="*/ 876 w 1018"/>
              <a:gd name="T3" fmla="*/ 5 h 1017"/>
              <a:gd name="T4" fmla="*/ 147 w 1018"/>
              <a:gd name="T5" fmla="*/ 2 h 1017"/>
              <a:gd name="T6" fmla="*/ 127 w 1018"/>
              <a:gd name="T7" fmla="*/ 31 h 1017"/>
              <a:gd name="T8" fmla="*/ 131 w 1018"/>
              <a:gd name="T9" fmla="*/ 148 h 1017"/>
              <a:gd name="T10" fmla="*/ 24 w 1018"/>
              <a:gd name="T11" fmla="*/ 243 h 1017"/>
              <a:gd name="T12" fmla="*/ 3 w 1018"/>
              <a:gd name="T13" fmla="*/ 383 h 1017"/>
              <a:gd name="T14" fmla="*/ 61 w 1018"/>
              <a:gd name="T15" fmla="*/ 493 h 1017"/>
              <a:gd name="T16" fmla="*/ 170 w 1018"/>
              <a:gd name="T17" fmla="*/ 551 h 1017"/>
              <a:gd name="T18" fmla="*/ 274 w 1018"/>
              <a:gd name="T19" fmla="*/ 546 h 1017"/>
              <a:gd name="T20" fmla="*/ 382 w 1018"/>
              <a:gd name="T21" fmla="*/ 690 h 1017"/>
              <a:gd name="T22" fmla="*/ 410 w 1018"/>
              <a:gd name="T23" fmla="*/ 735 h 1017"/>
              <a:gd name="T24" fmla="*/ 410 w 1018"/>
              <a:gd name="T25" fmla="*/ 791 h 1017"/>
              <a:gd name="T26" fmla="*/ 379 w 1018"/>
              <a:gd name="T27" fmla="*/ 837 h 1017"/>
              <a:gd name="T28" fmla="*/ 318 w 1018"/>
              <a:gd name="T29" fmla="*/ 858 h 1017"/>
              <a:gd name="T30" fmla="*/ 248 w 1018"/>
              <a:gd name="T31" fmla="*/ 880 h 1017"/>
              <a:gd name="T32" fmla="*/ 197 w 1018"/>
              <a:gd name="T33" fmla="*/ 948 h 1017"/>
              <a:gd name="T34" fmla="*/ 196 w 1018"/>
              <a:gd name="T35" fmla="*/ 1003 h 1017"/>
              <a:gd name="T36" fmla="*/ 795 w 1018"/>
              <a:gd name="T37" fmla="*/ 1017 h 1017"/>
              <a:gd name="T38" fmla="*/ 826 w 1018"/>
              <a:gd name="T39" fmla="*/ 992 h 1017"/>
              <a:gd name="T40" fmla="*/ 812 w 1018"/>
              <a:gd name="T41" fmla="*/ 925 h 1017"/>
              <a:gd name="T42" fmla="*/ 750 w 1018"/>
              <a:gd name="T43" fmla="*/ 869 h 1017"/>
              <a:gd name="T44" fmla="*/ 681 w 1018"/>
              <a:gd name="T45" fmla="*/ 856 h 1017"/>
              <a:gd name="T46" fmla="*/ 633 w 1018"/>
              <a:gd name="T47" fmla="*/ 830 h 1017"/>
              <a:gd name="T48" fmla="*/ 605 w 1018"/>
              <a:gd name="T49" fmla="*/ 772 h 1017"/>
              <a:gd name="T50" fmla="*/ 616 w 1018"/>
              <a:gd name="T51" fmla="*/ 718 h 1017"/>
              <a:gd name="T52" fmla="*/ 639 w 1018"/>
              <a:gd name="T53" fmla="*/ 683 h 1017"/>
              <a:gd name="T54" fmla="*/ 774 w 1018"/>
              <a:gd name="T55" fmla="*/ 554 h 1017"/>
              <a:gd name="T56" fmla="*/ 887 w 1018"/>
              <a:gd name="T57" fmla="*/ 540 h 1017"/>
              <a:gd name="T58" fmla="*/ 983 w 1018"/>
              <a:gd name="T59" fmla="*/ 461 h 1017"/>
              <a:gd name="T60" fmla="*/ 1018 w 1018"/>
              <a:gd name="T61" fmla="*/ 342 h 1017"/>
              <a:gd name="T62" fmla="*/ 971 w 1018"/>
              <a:gd name="T63" fmla="*/ 210 h 1017"/>
              <a:gd name="T64" fmla="*/ 154 w 1018"/>
              <a:gd name="T65" fmla="*/ 481 h 1017"/>
              <a:gd name="T66" fmla="*/ 88 w 1018"/>
              <a:gd name="T67" fmla="*/ 426 h 1017"/>
              <a:gd name="T68" fmla="*/ 63 w 1018"/>
              <a:gd name="T69" fmla="*/ 345 h 1017"/>
              <a:gd name="T70" fmla="*/ 92 w 1018"/>
              <a:gd name="T71" fmla="*/ 256 h 1017"/>
              <a:gd name="T72" fmla="*/ 152 w 1018"/>
              <a:gd name="T73" fmla="*/ 252 h 1017"/>
              <a:gd name="T74" fmla="*/ 241 w 1018"/>
              <a:gd name="T75" fmla="*/ 488 h 1017"/>
              <a:gd name="T76" fmla="*/ 176 w 1018"/>
              <a:gd name="T77" fmla="*/ 487 h 1017"/>
              <a:gd name="T78" fmla="*/ 717 w 1018"/>
              <a:gd name="T79" fmla="*/ 925 h 1017"/>
              <a:gd name="T80" fmla="*/ 263 w 1018"/>
              <a:gd name="T81" fmla="*/ 954 h 1017"/>
              <a:gd name="T82" fmla="*/ 301 w 1018"/>
              <a:gd name="T83" fmla="*/ 925 h 1017"/>
              <a:gd name="T84" fmla="*/ 380 w 1018"/>
              <a:gd name="T85" fmla="*/ 910 h 1017"/>
              <a:gd name="T86" fmla="*/ 448 w 1018"/>
              <a:gd name="T87" fmla="*/ 854 h 1017"/>
              <a:gd name="T88" fmla="*/ 476 w 1018"/>
              <a:gd name="T89" fmla="*/ 778 h 1017"/>
              <a:gd name="T90" fmla="*/ 509 w 1018"/>
              <a:gd name="T91" fmla="*/ 795 h 1017"/>
              <a:gd name="T92" fmla="*/ 543 w 1018"/>
              <a:gd name="T93" fmla="*/ 778 h 1017"/>
              <a:gd name="T94" fmla="*/ 578 w 1018"/>
              <a:gd name="T95" fmla="*/ 865 h 1017"/>
              <a:gd name="T96" fmla="*/ 653 w 1018"/>
              <a:gd name="T97" fmla="*/ 915 h 1017"/>
              <a:gd name="T98" fmla="*/ 494 w 1018"/>
              <a:gd name="T99" fmla="*/ 709 h 1017"/>
              <a:gd name="T100" fmla="*/ 329 w 1018"/>
              <a:gd name="T101" fmla="*/ 511 h 1017"/>
              <a:gd name="T102" fmla="*/ 247 w 1018"/>
              <a:gd name="T103" fmla="*/ 342 h 1017"/>
              <a:gd name="T104" fmla="*/ 196 w 1018"/>
              <a:gd name="T105" fmla="*/ 132 h 1017"/>
              <a:gd name="T106" fmla="*/ 817 w 1018"/>
              <a:gd name="T107" fmla="*/ 164 h 1017"/>
              <a:gd name="T108" fmla="*/ 762 w 1018"/>
              <a:gd name="T109" fmla="*/ 369 h 1017"/>
              <a:gd name="T110" fmla="*/ 663 w 1018"/>
              <a:gd name="T111" fmla="*/ 550 h 1017"/>
              <a:gd name="T112" fmla="*/ 509 w 1018"/>
              <a:gd name="T113" fmla="*/ 722 h 1017"/>
              <a:gd name="T114" fmla="*/ 911 w 1018"/>
              <a:gd name="T115" fmla="*/ 448 h 1017"/>
              <a:gd name="T116" fmla="*/ 842 w 1018"/>
              <a:gd name="T117" fmla="*/ 487 h 1017"/>
              <a:gd name="T118" fmla="*/ 777 w 1018"/>
              <a:gd name="T119" fmla="*/ 489 h 1017"/>
              <a:gd name="T120" fmla="*/ 866 w 1018"/>
              <a:gd name="T121" fmla="*/ 252 h 1017"/>
              <a:gd name="T122" fmla="*/ 926 w 1018"/>
              <a:gd name="T123" fmla="*/ 257 h 1017"/>
              <a:gd name="T124" fmla="*/ 955 w 1018"/>
              <a:gd name="T125" fmla="*/ 34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8" h="1017">
                <a:moveTo>
                  <a:pt x="887" y="148"/>
                </a:moveTo>
                <a:lnTo>
                  <a:pt x="887" y="148"/>
                </a:lnTo>
                <a:lnTo>
                  <a:pt x="884" y="147"/>
                </a:lnTo>
                <a:lnTo>
                  <a:pt x="884" y="147"/>
                </a:lnTo>
                <a:lnTo>
                  <a:pt x="887" y="119"/>
                </a:lnTo>
                <a:lnTo>
                  <a:pt x="889" y="90"/>
                </a:lnTo>
                <a:lnTo>
                  <a:pt x="890" y="61"/>
                </a:lnTo>
                <a:lnTo>
                  <a:pt x="890" y="31"/>
                </a:lnTo>
                <a:lnTo>
                  <a:pt x="890" y="31"/>
                </a:lnTo>
                <a:lnTo>
                  <a:pt x="890" y="26"/>
                </a:lnTo>
                <a:lnTo>
                  <a:pt x="888" y="19"/>
                </a:lnTo>
                <a:lnTo>
                  <a:pt x="885" y="14"/>
                </a:lnTo>
                <a:lnTo>
                  <a:pt x="882" y="10"/>
                </a:lnTo>
                <a:lnTo>
                  <a:pt x="876" y="5"/>
                </a:lnTo>
                <a:lnTo>
                  <a:pt x="871" y="2"/>
                </a:lnTo>
                <a:lnTo>
                  <a:pt x="866" y="0"/>
                </a:lnTo>
                <a:lnTo>
                  <a:pt x="859" y="0"/>
                </a:lnTo>
                <a:lnTo>
                  <a:pt x="160" y="0"/>
                </a:lnTo>
                <a:lnTo>
                  <a:pt x="160" y="0"/>
                </a:lnTo>
                <a:lnTo>
                  <a:pt x="153" y="0"/>
                </a:lnTo>
                <a:lnTo>
                  <a:pt x="147" y="2"/>
                </a:lnTo>
                <a:lnTo>
                  <a:pt x="141" y="5"/>
                </a:lnTo>
                <a:lnTo>
                  <a:pt x="137" y="10"/>
                </a:lnTo>
                <a:lnTo>
                  <a:pt x="133" y="14"/>
                </a:lnTo>
                <a:lnTo>
                  <a:pt x="130" y="19"/>
                </a:lnTo>
                <a:lnTo>
                  <a:pt x="129" y="26"/>
                </a:lnTo>
                <a:lnTo>
                  <a:pt x="127" y="31"/>
                </a:lnTo>
                <a:lnTo>
                  <a:pt x="127" y="31"/>
                </a:lnTo>
                <a:lnTo>
                  <a:pt x="127" y="61"/>
                </a:lnTo>
                <a:lnTo>
                  <a:pt x="130" y="90"/>
                </a:lnTo>
                <a:lnTo>
                  <a:pt x="132" y="119"/>
                </a:lnTo>
                <a:lnTo>
                  <a:pt x="134" y="147"/>
                </a:lnTo>
                <a:lnTo>
                  <a:pt x="134" y="147"/>
                </a:lnTo>
                <a:lnTo>
                  <a:pt x="131" y="148"/>
                </a:lnTo>
                <a:lnTo>
                  <a:pt x="131" y="148"/>
                </a:lnTo>
                <a:lnTo>
                  <a:pt x="110" y="157"/>
                </a:lnTo>
                <a:lnTo>
                  <a:pt x="93" y="168"/>
                </a:lnTo>
                <a:lnTo>
                  <a:pt x="76" y="180"/>
                </a:lnTo>
                <a:lnTo>
                  <a:pt x="61" y="194"/>
                </a:lnTo>
                <a:lnTo>
                  <a:pt x="47" y="210"/>
                </a:lnTo>
                <a:lnTo>
                  <a:pt x="35" y="226"/>
                </a:lnTo>
                <a:lnTo>
                  <a:pt x="24" y="243"/>
                </a:lnTo>
                <a:lnTo>
                  <a:pt x="16" y="263"/>
                </a:lnTo>
                <a:lnTo>
                  <a:pt x="8" y="281"/>
                </a:lnTo>
                <a:lnTo>
                  <a:pt x="4" y="301"/>
                </a:lnTo>
                <a:lnTo>
                  <a:pt x="1" y="322"/>
                </a:lnTo>
                <a:lnTo>
                  <a:pt x="0" y="342"/>
                </a:lnTo>
                <a:lnTo>
                  <a:pt x="0" y="363"/>
                </a:lnTo>
                <a:lnTo>
                  <a:pt x="3" y="383"/>
                </a:lnTo>
                <a:lnTo>
                  <a:pt x="8" y="404"/>
                </a:lnTo>
                <a:lnTo>
                  <a:pt x="15" y="425"/>
                </a:lnTo>
                <a:lnTo>
                  <a:pt x="15" y="425"/>
                </a:lnTo>
                <a:lnTo>
                  <a:pt x="24" y="443"/>
                </a:lnTo>
                <a:lnTo>
                  <a:pt x="35" y="461"/>
                </a:lnTo>
                <a:lnTo>
                  <a:pt x="47" y="478"/>
                </a:lnTo>
                <a:lnTo>
                  <a:pt x="61" y="493"/>
                </a:lnTo>
                <a:lnTo>
                  <a:pt x="76" y="507"/>
                </a:lnTo>
                <a:lnTo>
                  <a:pt x="93" y="519"/>
                </a:lnTo>
                <a:lnTo>
                  <a:pt x="110" y="530"/>
                </a:lnTo>
                <a:lnTo>
                  <a:pt x="130" y="540"/>
                </a:lnTo>
                <a:lnTo>
                  <a:pt x="130" y="540"/>
                </a:lnTo>
                <a:lnTo>
                  <a:pt x="150" y="546"/>
                </a:lnTo>
                <a:lnTo>
                  <a:pt x="170" y="551"/>
                </a:lnTo>
                <a:lnTo>
                  <a:pt x="191" y="555"/>
                </a:lnTo>
                <a:lnTo>
                  <a:pt x="211" y="556"/>
                </a:lnTo>
                <a:lnTo>
                  <a:pt x="211" y="556"/>
                </a:lnTo>
                <a:lnTo>
                  <a:pt x="227" y="555"/>
                </a:lnTo>
                <a:lnTo>
                  <a:pt x="243" y="554"/>
                </a:lnTo>
                <a:lnTo>
                  <a:pt x="259" y="550"/>
                </a:lnTo>
                <a:lnTo>
                  <a:pt x="274" y="546"/>
                </a:lnTo>
                <a:lnTo>
                  <a:pt x="274" y="546"/>
                </a:lnTo>
                <a:lnTo>
                  <a:pt x="301" y="586"/>
                </a:lnTo>
                <a:lnTo>
                  <a:pt x="327" y="621"/>
                </a:lnTo>
                <a:lnTo>
                  <a:pt x="353" y="654"/>
                </a:lnTo>
                <a:lnTo>
                  <a:pt x="379" y="683"/>
                </a:lnTo>
                <a:lnTo>
                  <a:pt x="379" y="683"/>
                </a:lnTo>
                <a:lnTo>
                  <a:pt x="382" y="690"/>
                </a:lnTo>
                <a:lnTo>
                  <a:pt x="386" y="695"/>
                </a:lnTo>
                <a:lnTo>
                  <a:pt x="386" y="695"/>
                </a:lnTo>
                <a:lnTo>
                  <a:pt x="393" y="703"/>
                </a:lnTo>
                <a:lnTo>
                  <a:pt x="398" y="710"/>
                </a:lnTo>
                <a:lnTo>
                  <a:pt x="402" y="718"/>
                </a:lnTo>
                <a:lnTo>
                  <a:pt x="406" y="726"/>
                </a:lnTo>
                <a:lnTo>
                  <a:pt x="410" y="735"/>
                </a:lnTo>
                <a:lnTo>
                  <a:pt x="412" y="744"/>
                </a:lnTo>
                <a:lnTo>
                  <a:pt x="413" y="753"/>
                </a:lnTo>
                <a:lnTo>
                  <a:pt x="414" y="763"/>
                </a:lnTo>
                <a:lnTo>
                  <a:pt x="414" y="763"/>
                </a:lnTo>
                <a:lnTo>
                  <a:pt x="413" y="772"/>
                </a:lnTo>
                <a:lnTo>
                  <a:pt x="412" y="782"/>
                </a:lnTo>
                <a:lnTo>
                  <a:pt x="410" y="791"/>
                </a:lnTo>
                <a:lnTo>
                  <a:pt x="406" y="799"/>
                </a:lnTo>
                <a:lnTo>
                  <a:pt x="402" y="808"/>
                </a:lnTo>
                <a:lnTo>
                  <a:pt x="398" y="816"/>
                </a:lnTo>
                <a:lnTo>
                  <a:pt x="393" y="824"/>
                </a:lnTo>
                <a:lnTo>
                  <a:pt x="386" y="830"/>
                </a:lnTo>
                <a:lnTo>
                  <a:pt x="386" y="830"/>
                </a:lnTo>
                <a:lnTo>
                  <a:pt x="379" y="837"/>
                </a:lnTo>
                <a:lnTo>
                  <a:pt x="371" y="842"/>
                </a:lnTo>
                <a:lnTo>
                  <a:pt x="364" y="847"/>
                </a:lnTo>
                <a:lnTo>
                  <a:pt x="355" y="851"/>
                </a:lnTo>
                <a:lnTo>
                  <a:pt x="346" y="854"/>
                </a:lnTo>
                <a:lnTo>
                  <a:pt x="337" y="856"/>
                </a:lnTo>
                <a:lnTo>
                  <a:pt x="328" y="858"/>
                </a:lnTo>
                <a:lnTo>
                  <a:pt x="318" y="858"/>
                </a:lnTo>
                <a:lnTo>
                  <a:pt x="318" y="858"/>
                </a:lnTo>
                <a:lnTo>
                  <a:pt x="306" y="859"/>
                </a:lnTo>
                <a:lnTo>
                  <a:pt x="293" y="861"/>
                </a:lnTo>
                <a:lnTo>
                  <a:pt x="281" y="865"/>
                </a:lnTo>
                <a:lnTo>
                  <a:pt x="269" y="869"/>
                </a:lnTo>
                <a:lnTo>
                  <a:pt x="257" y="874"/>
                </a:lnTo>
                <a:lnTo>
                  <a:pt x="248" y="880"/>
                </a:lnTo>
                <a:lnTo>
                  <a:pt x="237" y="887"/>
                </a:lnTo>
                <a:lnTo>
                  <a:pt x="228" y="896"/>
                </a:lnTo>
                <a:lnTo>
                  <a:pt x="220" y="904"/>
                </a:lnTo>
                <a:lnTo>
                  <a:pt x="212" y="915"/>
                </a:lnTo>
                <a:lnTo>
                  <a:pt x="207" y="925"/>
                </a:lnTo>
                <a:lnTo>
                  <a:pt x="202" y="937"/>
                </a:lnTo>
                <a:lnTo>
                  <a:pt x="197" y="948"/>
                </a:lnTo>
                <a:lnTo>
                  <a:pt x="194" y="960"/>
                </a:lnTo>
                <a:lnTo>
                  <a:pt x="192" y="973"/>
                </a:lnTo>
                <a:lnTo>
                  <a:pt x="191" y="986"/>
                </a:lnTo>
                <a:lnTo>
                  <a:pt x="191" y="986"/>
                </a:lnTo>
                <a:lnTo>
                  <a:pt x="192" y="992"/>
                </a:lnTo>
                <a:lnTo>
                  <a:pt x="194" y="998"/>
                </a:lnTo>
                <a:lnTo>
                  <a:pt x="196" y="1003"/>
                </a:lnTo>
                <a:lnTo>
                  <a:pt x="200" y="1008"/>
                </a:lnTo>
                <a:lnTo>
                  <a:pt x="205" y="1012"/>
                </a:lnTo>
                <a:lnTo>
                  <a:pt x="210" y="1015"/>
                </a:lnTo>
                <a:lnTo>
                  <a:pt x="217" y="1017"/>
                </a:lnTo>
                <a:lnTo>
                  <a:pt x="223" y="1017"/>
                </a:lnTo>
                <a:lnTo>
                  <a:pt x="795" y="1017"/>
                </a:lnTo>
                <a:lnTo>
                  <a:pt x="795" y="1017"/>
                </a:lnTo>
                <a:lnTo>
                  <a:pt x="801" y="1017"/>
                </a:lnTo>
                <a:lnTo>
                  <a:pt x="808" y="1015"/>
                </a:lnTo>
                <a:lnTo>
                  <a:pt x="813" y="1012"/>
                </a:lnTo>
                <a:lnTo>
                  <a:pt x="817" y="1008"/>
                </a:lnTo>
                <a:lnTo>
                  <a:pt x="822" y="1003"/>
                </a:lnTo>
                <a:lnTo>
                  <a:pt x="825" y="998"/>
                </a:lnTo>
                <a:lnTo>
                  <a:pt x="826" y="992"/>
                </a:lnTo>
                <a:lnTo>
                  <a:pt x="827" y="986"/>
                </a:lnTo>
                <a:lnTo>
                  <a:pt x="827" y="986"/>
                </a:lnTo>
                <a:lnTo>
                  <a:pt x="826" y="973"/>
                </a:lnTo>
                <a:lnTo>
                  <a:pt x="825" y="960"/>
                </a:lnTo>
                <a:lnTo>
                  <a:pt x="822" y="948"/>
                </a:lnTo>
                <a:lnTo>
                  <a:pt x="817" y="937"/>
                </a:lnTo>
                <a:lnTo>
                  <a:pt x="812" y="925"/>
                </a:lnTo>
                <a:lnTo>
                  <a:pt x="806" y="915"/>
                </a:lnTo>
                <a:lnTo>
                  <a:pt x="798" y="904"/>
                </a:lnTo>
                <a:lnTo>
                  <a:pt x="790" y="896"/>
                </a:lnTo>
                <a:lnTo>
                  <a:pt x="781" y="887"/>
                </a:lnTo>
                <a:lnTo>
                  <a:pt x="771" y="880"/>
                </a:lnTo>
                <a:lnTo>
                  <a:pt x="761" y="874"/>
                </a:lnTo>
                <a:lnTo>
                  <a:pt x="750" y="869"/>
                </a:lnTo>
                <a:lnTo>
                  <a:pt x="738" y="865"/>
                </a:lnTo>
                <a:lnTo>
                  <a:pt x="725" y="861"/>
                </a:lnTo>
                <a:lnTo>
                  <a:pt x="713" y="859"/>
                </a:lnTo>
                <a:lnTo>
                  <a:pt x="699" y="858"/>
                </a:lnTo>
                <a:lnTo>
                  <a:pt x="699" y="858"/>
                </a:lnTo>
                <a:lnTo>
                  <a:pt x="691" y="858"/>
                </a:lnTo>
                <a:lnTo>
                  <a:pt x="681" y="856"/>
                </a:lnTo>
                <a:lnTo>
                  <a:pt x="673" y="854"/>
                </a:lnTo>
                <a:lnTo>
                  <a:pt x="663" y="851"/>
                </a:lnTo>
                <a:lnTo>
                  <a:pt x="655" y="847"/>
                </a:lnTo>
                <a:lnTo>
                  <a:pt x="647" y="842"/>
                </a:lnTo>
                <a:lnTo>
                  <a:pt x="639" y="837"/>
                </a:lnTo>
                <a:lnTo>
                  <a:pt x="633" y="830"/>
                </a:lnTo>
                <a:lnTo>
                  <a:pt x="633" y="830"/>
                </a:lnTo>
                <a:lnTo>
                  <a:pt x="626" y="824"/>
                </a:lnTo>
                <a:lnTo>
                  <a:pt x="620" y="816"/>
                </a:lnTo>
                <a:lnTo>
                  <a:pt x="616" y="808"/>
                </a:lnTo>
                <a:lnTo>
                  <a:pt x="611" y="799"/>
                </a:lnTo>
                <a:lnTo>
                  <a:pt x="608" y="791"/>
                </a:lnTo>
                <a:lnTo>
                  <a:pt x="606" y="782"/>
                </a:lnTo>
                <a:lnTo>
                  <a:pt x="605" y="772"/>
                </a:lnTo>
                <a:lnTo>
                  <a:pt x="605" y="763"/>
                </a:lnTo>
                <a:lnTo>
                  <a:pt x="605" y="763"/>
                </a:lnTo>
                <a:lnTo>
                  <a:pt x="605" y="753"/>
                </a:lnTo>
                <a:lnTo>
                  <a:pt x="606" y="744"/>
                </a:lnTo>
                <a:lnTo>
                  <a:pt x="608" y="735"/>
                </a:lnTo>
                <a:lnTo>
                  <a:pt x="611" y="726"/>
                </a:lnTo>
                <a:lnTo>
                  <a:pt x="616" y="718"/>
                </a:lnTo>
                <a:lnTo>
                  <a:pt x="620" y="710"/>
                </a:lnTo>
                <a:lnTo>
                  <a:pt x="626" y="703"/>
                </a:lnTo>
                <a:lnTo>
                  <a:pt x="633" y="695"/>
                </a:lnTo>
                <a:lnTo>
                  <a:pt x="633" y="695"/>
                </a:lnTo>
                <a:lnTo>
                  <a:pt x="637" y="690"/>
                </a:lnTo>
                <a:lnTo>
                  <a:pt x="639" y="683"/>
                </a:lnTo>
                <a:lnTo>
                  <a:pt x="639" y="683"/>
                </a:lnTo>
                <a:lnTo>
                  <a:pt x="665" y="654"/>
                </a:lnTo>
                <a:lnTo>
                  <a:pt x="691" y="622"/>
                </a:lnTo>
                <a:lnTo>
                  <a:pt x="718" y="586"/>
                </a:lnTo>
                <a:lnTo>
                  <a:pt x="743" y="546"/>
                </a:lnTo>
                <a:lnTo>
                  <a:pt x="743" y="546"/>
                </a:lnTo>
                <a:lnTo>
                  <a:pt x="758" y="550"/>
                </a:lnTo>
                <a:lnTo>
                  <a:pt x="774" y="554"/>
                </a:lnTo>
                <a:lnTo>
                  <a:pt x="791" y="555"/>
                </a:lnTo>
                <a:lnTo>
                  <a:pt x="806" y="556"/>
                </a:lnTo>
                <a:lnTo>
                  <a:pt x="806" y="556"/>
                </a:lnTo>
                <a:lnTo>
                  <a:pt x="827" y="555"/>
                </a:lnTo>
                <a:lnTo>
                  <a:pt x="847" y="551"/>
                </a:lnTo>
                <a:lnTo>
                  <a:pt x="868" y="546"/>
                </a:lnTo>
                <a:lnTo>
                  <a:pt x="887" y="540"/>
                </a:lnTo>
                <a:lnTo>
                  <a:pt x="887" y="540"/>
                </a:lnTo>
                <a:lnTo>
                  <a:pt x="906" y="530"/>
                </a:lnTo>
                <a:lnTo>
                  <a:pt x="925" y="519"/>
                </a:lnTo>
                <a:lnTo>
                  <a:pt x="941" y="507"/>
                </a:lnTo>
                <a:lnTo>
                  <a:pt x="956" y="493"/>
                </a:lnTo>
                <a:lnTo>
                  <a:pt x="970" y="478"/>
                </a:lnTo>
                <a:lnTo>
                  <a:pt x="983" y="461"/>
                </a:lnTo>
                <a:lnTo>
                  <a:pt x="993" y="443"/>
                </a:lnTo>
                <a:lnTo>
                  <a:pt x="1002" y="425"/>
                </a:lnTo>
                <a:lnTo>
                  <a:pt x="1002" y="425"/>
                </a:lnTo>
                <a:lnTo>
                  <a:pt x="1009" y="404"/>
                </a:lnTo>
                <a:lnTo>
                  <a:pt x="1014" y="383"/>
                </a:lnTo>
                <a:lnTo>
                  <a:pt x="1017" y="363"/>
                </a:lnTo>
                <a:lnTo>
                  <a:pt x="1018" y="342"/>
                </a:lnTo>
                <a:lnTo>
                  <a:pt x="1017" y="322"/>
                </a:lnTo>
                <a:lnTo>
                  <a:pt x="1014" y="301"/>
                </a:lnTo>
                <a:lnTo>
                  <a:pt x="1008" y="281"/>
                </a:lnTo>
                <a:lnTo>
                  <a:pt x="1002" y="263"/>
                </a:lnTo>
                <a:lnTo>
                  <a:pt x="993" y="243"/>
                </a:lnTo>
                <a:lnTo>
                  <a:pt x="983" y="226"/>
                </a:lnTo>
                <a:lnTo>
                  <a:pt x="971" y="210"/>
                </a:lnTo>
                <a:lnTo>
                  <a:pt x="957" y="194"/>
                </a:lnTo>
                <a:lnTo>
                  <a:pt x="942" y="180"/>
                </a:lnTo>
                <a:lnTo>
                  <a:pt x="925" y="168"/>
                </a:lnTo>
                <a:lnTo>
                  <a:pt x="906" y="157"/>
                </a:lnTo>
                <a:lnTo>
                  <a:pt x="887" y="148"/>
                </a:lnTo>
                <a:lnTo>
                  <a:pt x="887" y="148"/>
                </a:lnTo>
                <a:close/>
                <a:moveTo>
                  <a:pt x="154" y="481"/>
                </a:moveTo>
                <a:lnTo>
                  <a:pt x="154" y="481"/>
                </a:lnTo>
                <a:lnTo>
                  <a:pt x="140" y="474"/>
                </a:lnTo>
                <a:lnTo>
                  <a:pt x="129" y="467"/>
                </a:lnTo>
                <a:lnTo>
                  <a:pt x="117" y="458"/>
                </a:lnTo>
                <a:lnTo>
                  <a:pt x="106" y="448"/>
                </a:lnTo>
                <a:lnTo>
                  <a:pt x="96" y="438"/>
                </a:lnTo>
                <a:lnTo>
                  <a:pt x="88" y="426"/>
                </a:lnTo>
                <a:lnTo>
                  <a:pt x="80" y="413"/>
                </a:lnTo>
                <a:lnTo>
                  <a:pt x="74" y="400"/>
                </a:lnTo>
                <a:lnTo>
                  <a:pt x="74" y="400"/>
                </a:lnTo>
                <a:lnTo>
                  <a:pt x="70" y="386"/>
                </a:lnTo>
                <a:lnTo>
                  <a:pt x="66" y="373"/>
                </a:lnTo>
                <a:lnTo>
                  <a:pt x="64" y="359"/>
                </a:lnTo>
                <a:lnTo>
                  <a:pt x="63" y="345"/>
                </a:lnTo>
                <a:lnTo>
                  <a:pt x="63" y="331"/>
                </a:lnTo>
                <a:lnTo>
                  <a:pt x="65" y="319"/>
                </a:lnTo>
                <a:lnTo>
                  <a:pt x="68" y="305"/>
                </a:lnTo>
                <a:lnTo>
                  <a:pt x="73" y="292"/>
                </a:lnTo>
                <a:lnTo>
                  <a:pt x="78" y="280"/>
                </a:lnTo>
                <a:lnTo>
                  <a:pt x="85" y="268"/>
                </a:lnTo>
                <a:lnTo>
                  <a:pt x="92" y="256"/>
                </a:lnTo>
                <a:lnTo>
                  <a:pt x="101" y="247"/>
                </a:lnTo>
                <a:lnTo>
                  <a:pt x="110" y="236"/>
                </a:lnTo>
                <a:lnTo>
                  <a:pt x="120" y="227"/>
                </a:lnTo>
                <a:lnTo>
                  <a:pt x="132" y="219"/>
                </a:lnTo>
                <a:lnTo>
                  <a:pt x="144" y="212"/>
                </a:lnTo>
                <a:lnTo>
                  <a:pt x="144" y="212"/>
                </a:lnTo>
                <a:lnTo>
                  <a:pt x="152" y="252"/>
                </a:lnTo>
                <a:lnTo>
                  <a:pt x="162" y="290"/>
                </a:lnTo>
                <a:lnTo>
                  <a:pt x="173" y="326"/>
                </a:lnTo>
                <a:lnTo>
                  <a:pt x="184" y="361"/>
                </a:lnTo>
                <a:lnTo>
                  <a:pt x="197" y="395"/>
                </a:lnTo>
                <a:lnTo>
                  <a:pt x="211" y="428"/>
                </a:lnTo>
                <a:lnTo>
                  <a:pt x="226" y="459"/>
                </a:lnTo>
                <a:lnTo>
                  <a:pt x="241" y="488"/>
                </a:lnTo>
                <a:lnTo>
                  <a:pt x="241" y="488"/>
                </a:lnTo>
                <a:lnTo>
                  <a:pt x="230" y="490"/>
                </a:lnTo>
                <a:lnTo>
                  <a:pt x="220" y="491"/>
                </a:lnTo>
                <a:lnTo>
                  <a:pt x="209" y="491"/>
                </a:lnTo>
                <a:lnTo>
                  <a:pt x="197" y="491"/>
                </a:lnTo>
                <a:lnTo>
                  <a:pt x="187" y="490"/>
                </a:lnTo>
                <a:lnTo>
                  <a:pt x="176" y="487"/>
                </a:lnTo>
                <a:lnTo>
                  <a:pt x="165" y="485"/>
                </a:lnTo>
                <a:lnTo>
                  <a:pt x="154" y="481"/>
                </a:lnTo>
                <a:lnTo>
                  <a:pt x="154" y="481"/>
                </a:lnTo>
                <a:close/>
                <a:moveTo>
                  <a:pt x="699" y="922"/>
                </a:moveTo>
                <a:lnTo>
                  <a:pt x="699" y="922"/>
                </a:lnTo>
                <a:lnTo>
                  <a:pt x="709" y="923"/>
                </a:lnTo>
                <a:lnTo>
                  <a:pt x="717" y="925"/>
                </a:lnTo>
                <a:lnTo>
                  <a:pt x="725" y="927"/>
                </a:lnTo>
                <a:lnTo>
                  <a:pt x="733" y="931"/>
                </a:lnTo>
                <a:lnTo>
                  <a:pt x="739" y="935"/>
                </a:lnTo>
                <a:lnTo>
                  <a:pt x="746" y="941"/>
                </a:lnTo>
                <a:lnTo>
                  <a:pt x="751" y="947"/>
                </a:lnTo>
                <a:lnTo>
                  <a:pt x="755" y="954"/>
                </a:lnTo>
                <a:lnTo>
                  <a:pt x="263" y="954"/>
                </a:lnTo>
                <a:lnTo>
                  <a:pt x="263" y="954"/>
                </a:lnTo>
                <a:lnTo>
                  <a:pt x="268" y="947"/>
                </a:lnTo>
                <a:lnTo>
                  <a:pt x="273" y="941"/>
                </a:lnTo>
                <a:lnTo>
                  <a:pt x="279" y="935"/>
                </a:lnTo>
                <a:lnTo>
                  <a:pt x="286" y="931"/>
                </a:lnTo>
                <a:lnTo>
                  <a:pt x="294" y="927"/>
                </a:lnTo>
                <a:lnTo>
                  <a:pt x="301" y="925"/>
                </a:lnTo>
                <a:lnTo>
                  <a:pt x="310" y="923"/>
                </a:lnTo>
                <a:lnTo>
                  <a:pt x="318" y="922"/>
                </a:lnTo>
                <a:lnTo>
                  <a:pt x="318" y="922"/>
                </a:lnTo>
                <a:lnTo>
                  <a:pt x="333" y="922"/>
                </a:lnTo>
                <a:lnTo>
                  <a:pt x="350" y="919"/>
                </a:lnTo>
                <a:lnTo>
                  <a:pt x="365" y="915"/>
                </a:lnTo>
                <a:lnTo>
                  <a:pt x="380" y="910"/>
                </a:lnTo>
                <a:lnTo>
                  <a:pt x="394" y="903"/>
                </a:lnTo>
                <a:lnTo>
                  <a:pt x="406" y="896"/>
                </a:lnTo>
                <a:lnTo>
                  <a:pt x="419" y="886"/>
                </a:lnTo>
                <a:lnTo>
                  <a:pt x="431" y="875"/>
                </a:lnTo>
                <a:lnTo>
                  <a:pt x="431" y="875"/>
                </a:lnTo>
                <a:lnTo>
                  <a:pt x="440" y="865"/>
                </a:lnTo>
                <a:lnTo>
                  <a:pt x="448" y="854"/>
                </a:lnTo>
                <a:lnTo>
                  <a:pt x="456" y="842"/>
                </a:lnTo>
                <a:lnTo>
                  <a:pt x="462" y="830"/>
                </a:lnTo>
                <a:lnTo>
                  <a:pt x="468" y="817"/>
                </a:lnTo>
                <a:lnTo>
                  <a:pt x="471" y="805"/>
                </a:lnTo>
                <a:lnTo>
                  <a:pt x="474" y="792"/>
                </a:lnTo>
                <a:lnTo>
                  <a:pt x="476" y="778"/>
                </a:lnTo>
                <a:lnTo>
                  <a:pt x="476" y="778"/>
                </a:lnTo>
                <a:lnTo>
                  <a:pt x="490" y="788"/>
                </a:lnTo>
                <a:lnTo>
                  <a:pt x="490" y="788"/>
                </a:lnTo>
                <a:lnTo>
                  <a:pt x="494" y="792"/>
                </a:lnTo>
                <a:lnTo>
                  <a:pt x="500" y="793"/>
                </a:lnTo>
                <a:lnTo>
                  <a:pt x="504" y="795"/>
                </a:lnTo>
                <a:lnTo>
                  <a:pt x="509" y="795"/>
                </a:lnTo>
                <a:lnTo>
                  <a:pt x="509" y="795"/>
                </a:lnTo>
                <a:lnTo>
                  <a:pt x="514" y="795"/>
                </a:lnTo>
                <a:lnTo>
                  <a:pt x="519" y="793"/>
                </a:lnTo>
                <a:lnTo>
                  <a:pt x="523" y="792"/>
                </a:lnTo>
                <a:lnTo>
                  <a:pt x="528" y="788"/>
                </a:lnTo>
                <a:lnTo>
                  <a:pt x="528" y="788"/>
                </a:lnTo>
                <a:lnTo>
                  <a:pt x="543" y="778"/>
                </a:lnTo>
                <a:lnTo>
                  <a:pt x="543" y="778"/>
                </a:lnTo>
                <a:lnTo>
                  <a:pt x="544" y="792"/>
                </a:lnTo>
                <a:lnTo>
                  <a:pt x="547" y="805"/>
                </a:lnTo>
                <a:lnTo>
                  <a:pt x="551" y="817"/>
                </a:lnTo>
                <a:lnTo>
                  <a:pt x="557" y="830"/>
                </a:lnTo>
                <a:lnTo>
                  <a:pt x="562" y="842"/>
                </a:lnTo>
                <a:lnTo>
                  <a:pt x="570" y="854"/>
                </a:lnTo>
                <a:lnTo>
                  <a:pt x="578" y="865"/>
                </a:lnTo>
                <a:lnTo>
                  <a:pt x="588" y="875"/>
                </a:lnTo>
                <a:lnTo>
                  <a:pt x="588" y="875"/>
                </a:lnTo>
                <a:lnTo>
                  <a:pt x="600" y="886"/>
                </a:lnTo>
                <a:lnTo>
                  <a:pt x="611" y="896"/>
                </a:lnTo>
                <a:lnTo>
                  <a:pt x="625" y="903"/>
                </a:lnTo>
                <a:lnTo>
                  <a:pt x="639" y="910"/>
                </a:lnTo>
                <a:lnTo>
                  <a:pt x="653" y="915"/>
                </a:lnTo>
                <a:lnTo>
                  <a:pt x="668" y="919"/>
                </a:lnTo>
                <a:lnTo>
                  <a:pt x="684" y="922"/>
                </a:lnTo>
                <a:lnTo>
                  <a:pt x="699" y="922"/>
                </a:lnTo>
                <a:lnTo>
                  <a:pt x="699" y="922"/>
                </a:lnTo>
                <a:close/>
                <a:moveTo>
                  <a:pt x="509" y="722"/>
                </a:moveTo>
                <a:lnTo>
                  <a:pt x="509" y="722"/>
                </a:lnTo>
                <a:lnTo>
                  <a:pt x="494" y="709"/>
                </a:lnTo>
                <a:lnTo>
                  <a:pt x="476" y="692"/>
                </a:lnTo>
                <a:lnTo>
                  <a:pt x="456" y="672"/>
                </a:lnTo>
                <a:lnTo>
                  <a:pt x="432" y="647"/>
                </a:lnTo>
                <a:lnTo>
                  <a:pt x="408" y="618"/>
                </a:lnTo>
                <a:lnTo>
                  <a:pt x="382" y="586"/>
                </a:lnTo>
                <a:lnTo>
                  <a:pt x="355" y="550"/>
                </a:lnTo>
                <a:lnTo>
                  <a:pt x="329" y="511"/>
                </a:lnTo>
                <a:lnTo>
                  <a:pt x="316" y="489"/>
                </a:lnTo>
                <a:lnTo>
                  <a:pt x="303" y="467"/>
                </a:lnTo>
                <a:lnTo>
                  <a:pt x="292" y="444"/>
                </a:lnTo>
                <a:lnTo>
                  <a:pt x="280" y="420"/>
                </a:lnTo>
                <a:lnTo>
                  <a:pt x="268" y="395"/>
                </a:lnTo>
                <a:lnTo>
                  <a:pt x="257" y="369"/>
                </a:lnTo>
                <a:lnTo>
                  <a:pt x="247" y="342"/>
                </a:lnTo>
                <a:lnTo>
                  <a:pt x="237" y="315"/>
                </a:lnTo>
                <a:lnTo>
                  <a:pt x="228" y="286"/>
                </a:lnTo>
                <a:lnTo>
                  <a:pt x="220" y="257"/>
                </a:lnTo>
                <a:lnTo>
                  <a:pt x="212" y="227"/>
                </a:lnTo>
                <a:lnTo>
                  <a:pt x="206" y="196"/>
                </a:lnTo>
                <a:lnTo>
                  <a:pt x="200" y="164"/>
                </a:lnTo>
                <a:lnTo>
                  <a:pt x="196" y="132"/>
                </a:lnTo>
                <a:lnTo>
                  <a:pt x="193" y="98"/>
                </a:lnTo>
                <a:lnTo>
                  <a:pt x="192" y="63"/>
                </a:lnTo>
                <a:lnTo>
                  <a:pt x="827" y="63"/>
                </a:lnTo>
                <a:lnTo>
                  <a:pt x="827" y="63"/>
                </a:lnTo>
                <a:lnTo>
                  <a:pt x="825" y="98"/>
                </a:lnTo>
                <a:lnTo>
                  <a:pt x="822" y="132"/>
                </a:lnTo>
                <a:lnTo>
                  <a:pt x="817" y="164"/>
                </a:lnTo>
                <a:lnTo>
                  <a:pt x="812" y="196"/>
                </a:lnTo>
                <a:lnTo>
                  <a:pt x="806" y="227"/>
                </a:lnTo>
                <a:lnTo>
                  <a:pt x="798" y="257"/>
                </a:lnTo>
                <a:lnTo>
                  <a:pt x="791" y="286"/>
                </a:lnTo>
                <a:lnTo>
                  <a:pt x="781" y="315"/>
                </a:lnTo>
                <a:lnTo>
                  <a:pt x="771" y="342"/>
                </a:lnTo>
                <a:lnTo>
                  <a:pt x="762" y="369"/>
                </a:lnTo>
                <a:lnTo>
                  <a:pt x="750" y="395"/>
                </a:lnTo>
                <a:lnTo>
                  <a:pt x="739" y="420"/>
                </a:lnTo>
                <a:lnTo>
                  <a:pt x="726" y="444"/>
                </a:lnTo>
                <a:lnTo>
                  <a:pt x="714" y="467"/>
                </a:lnTo>
                <a:lnTo>
                  <a:pt x="702" y="489"/>
                </a:lnTo>
                <a:lnTo>
                  <a:pt x="689" y="511"/>
                </a:lnTo>
                <a:lnTo>
                  <a:pt x="663" y="550"/>
                </a:lnTo>
                <a:lnTo>
                  <a:pt x="636" y="586"/>
                </a:lnTo>
                <a:lnTo>
                  <a:pt x="610" y="618"/>
                </a:lnTo>
                <a:lnTo>
                  <a:pt x="586" y="647"/>
                </a:lnTo>
                <a:lnTo>
                  <a:pt x="563" y="672"/>
                </a:lnTo>
                <a:lnTo>
                  <a:pt x="542" y="692"/>
                </a:lnTo>
                <a:lnTo>
                  <a:pt x="523" y="709"/>
                </a:lnTo>
                <a:lnTo>
                  <a:pt x="509" y="722"/>
                </a:lnTo>
                <a:lnTo>
                  <a:pt x="509" y="722"/>
                </a:lnTo>
                <a:close/>
                <a:moveTo>
                  <a:pt x="943" y="400"/>
                </a:moveTo>
                <a:lnTo>
                  <a:pt x="943" y="400"/>
                </a:lnTo>
                <a:lnTo>
                  <a:pt x="936" y="413"/>
                </a:lnTo>
                <a:lnTo>
                  <a:pt x="929" y="426"/>
                </a:lnTo>
                <a:lnTo>
                  <a:pt x="920" y="438"/>
                </a:lnTo>
                <a:lnTo>
                  <a:pt x="911" y="448"/>
                </a:lnTo>
                <a:lnTo>
                  <a:pt x="900" y="458"/>
                </a:lnTo>
                <a:lnTo>
                  <a:pt x="889" y="467"/>
                </a:lnTo>
                <a:lnTo>
                  <a:pt x="876" y="474"/>
                </a:lnTo>
                <a:lnTo>
                  <a:pt x="864" y="481"/>
                </a:lnTo>
                <a:lnTo>
                  <a:pt x="864" y="481"/>
                </a:lnTo>
                <a:lnTo>
                  <a:pt x="853" y="485"/>
                </a:lnTo>
                <a:lnTo>
                  <a:pt x="842" y="487"/>
                </a:lnTo>
                <a:lnTo>
                  <a:pt x="831" y="490"/>
                </a:lnTo>
                <a:lnTo>
                  <a:pt x="821" y="491"/>
                </a:lnTo>
                <a:lnTo>
                  <a:pt x="809" y="491"/>
                </a:lnTo>
                <a:lnTo>
                  <a:pt x="798" y="491"/>
                </a:lnTo>
                <a:lnTo>
                  <a:pt x="787" y="490"/>
                </a:lnTo>
                <a:lnTo>
                  <a:pt x="777" y="489"/>
                </a:lnTo>
                <a:lnTo>
                  <a:pt x="777" y="489"/>
                </a:lnTo>
                <a:lnTo>
                  <a:pt x="792" y="459"/>
                </a:lnTo>
                <a:lnTo>
                  <a:pt x="807" y="428"/>
                </a:lnTo>
                <a:lnTo>
                  <a:pt x="821" y="396"/>
                </a:lnTo>
                <a:lnTo>
                  <a:pt x="833" y="361"/>
                </a:lnTo>
                <a:lnTo>
                  <a:pt x="845" y="326"/>
                </a:lnTo>
                <a:lnTo>
                  <a:pt x="856" y="290"/>
                </a:lnTo>
                <a:lnTo>
                  <a:pt x="866" y="252"/>
                </a:lnTo>
                <a:lnTo>
                  <a:pt x="874" y="212"/>
                </a:lnTo>
                <a:lnTo>
                  <a:pt x="874" y="212"/>
                </a:lnTo>
                <a:lnTo>
                  <a:pt x="886" y="220"/>
                </a:lnTo>
                <a:lnTo>
                  <a:pt x="898" y="227"/>
                </a:lnTo>
                <a:lnTo>
                  <a:pt x="908" y="237"/>
                </a:lnTo>
                <a:lnTo>
                  <a:pt x="917" y="247"/>
                </a:lnTo>
                <a:lnTo>
                  <a:pt x="926" y="257"/>
                </a:lnTo>
                <a:lnTo>
                  <a:pt x="933" y="268"/>
                </a:lnTo>
                <a:lnTo>
                  <a:pt x="940" y="280"/>
                </a:lnTo>
                <a:lnTo>
                  <a:pt x="945" y="293"/>
                </a:lnTo>
                <a:lnTo>
                  <a:pt x="949" y="306"/>
                </a:lnTo>
                <a:lnTo>
                  <a:pt x="952" y="319"/>
                </a:lnTo>
                <a:lnTo>
                  <a:pt x="954" y="332"/>
                </a:lnTo>
                <a:lnTo>
                  <a:pt x="955" y="345"/>
                </a:lnTo>
                <a:lnTo>
                  <a:pt x="954" y="359"/>
                </a:lnTo>
                <a:lnTo>
                  <a:pt x="952" y="373"/>
                </a:lnTo>
                <a:lnTo>
                  <a:pt x="948" y="386"/>
                </a:lnTo>
                <a:lnTo>
                  <a:pt x="943" y="400"/>
                </a:lnTo>
                <a:lnTo>
                  <a:pt x="943" y="400"/>
                </a:lnTo>
                <a:close/>
              </a:path>
            </a:pathLst>
          </a:custGeom>
          <a:solidFill>
            <a:srgbClr val="BCA890"/>
          </a:solidFill>
          <a:ln>
            <a:noFill/>
          </a:ln>
        </p:spPr>
        <p:txBody>
          <a:bodyPr vert="horz" wrap="square" lIns="91440" tIns="45720" rIns="91440" bIns="45720" numCol="1" anchor="t" anchorCtr="0" compatLnSpc="1">
            <a:prstTxWarp prst="textNoShape">
              <a:avLst/>
            </a:prstTxWarp>
          </a:bodyPr>
          <a:lstStyle/>
          <a:p>
            <a:endParaRPr lang="zh-CN" altLang="en-US">
              <a:solidFill>
                <a:schemeClr val="tx2"/>
              </a:solidFill>
            </a:endParaRPr>
          </a:p>
        </p:txBody>
      </p:sp>
      <p:sp>
        <p:nvSpPr>
          <p:cNvPr id="40" name="矩形 39">
            <a:extLst>
              <a:ext uri="{FF2B5EF4-FFF2-40B4-BE49-F238E27FC236}">
                <a16:creationId xmlns:a16="http://schemas.microsoft.com/office/drawing/2014/main" id="{BEDCCB3C-A1B6-42B0-A2BC-8D48462941CC}"/>
              </a:ext>
            </a:extLst>
          </p:cNvPr>
          <p:cNvSpPr/>
          <p:nvPr/>
        </p:nvSpPr>
        <p:spPr>
          <a:xfrm>
            <a:off x="7216586" y="1371356"/>
            <a:ext cx="1713623" cy="1054135"/>
          </a:xfrm>
          <a:prstGeom prst="rect">
            <a:avLst/>
          </a:prstGeom>
        </p:spPr>
        <p:txBody>
          <a:bodyPr wrap="square" lIns="68580" tIns="34290" rIns="68580" bIns="34290">
            <a:spAutoFit/>
          </a:bodyPr>
          <a:lstStyle/>
          <a:p>
            <a:pPr>
              <a:defRPr/>
            </a:pPr>
            <a:r>
              <a:rPr lang="en-US" altLang="zh-CN" sz="3200" spc="225" dirty="0">
                <a:latin typeface="包图粗朗体" panose="02000000000000000000" pitchFamily="2" charset="-122"/>
                <a:ea typeface="包图粗朗体" panose="02000000000000000000" pitchFamily="2" charset="-122"/>
                <a:cs typeface="+mn-ea"/>
                <a:sym typeface="+mn-lt"/>
              </a:rPr>
              <a:t>Part 02</a:t>
            </a:r>
            <a:endParaRPr sz="3200" spc="225" dirty="0">
              <a:latin typeface="包图粗朗体" panose="02000000000000000000" pitchFamily="2" charset="-122"/>
              <a:ea typeface="包图粗朗体" panose="02000000000000000000" pitchFamily="2" charset="-122"/>
              <a:cs typeface="+mn-ea"/>
              <a:sym typeface="+mn-lt"/>
            </a:endParaRPr>
          </a:p>
        </p:txBody>
      </p:sp>
      <p:sp>
        <p:nvSpPr>
          <p:cNvPr id="41" name="矩形 40">
            <a:extLst>
              <a:ext uri="{FF2B5EF4-FFF2-40B4-BE49-F238E27FC236}">
                <a16:creationId xmlns:a16="http://schemas.microsoft.com/office/drawing/2014/main" id="{D0A17CB2-2536-469B-B72A-A0A6187C32F3}"/>
              </a:ext>
            </a:extLst>
          </p:cNvPr>
          <p:cNvSpPr/>
          <p:nvPr/>
        </p:nvSpPr>
        <p:spPr>
          <a:xfrm>
            <a:off x="7825584" y="1808605"/>
            <a:ext cx="3677389" cy="561692"/>
          </a:xfrm>
          <a:prstGeom prst="rect">
            <a:avLst/>
          </a:prstGeom>
        </p:spPr>
        <p:txBody>
          <a:bodyPr wrap="square" lIns="68580" tIns="34290" rIns="68580" bIns="34290">
            <a:spAutoFit/>
          </a:bodyPr>
          <a:lstStyle/>
          <a:p>
            <a:pPr>
              <a:defRPr/>
            </a:pPr>
            <a:r>
              <a:rPr lang="zh-TW" altLang="en-US" sz="3200" spc="225" dirty="0">
                <a:solidFill>
                  <a:srgbClr val="B1172E"/>
                </a:solidFill>
                <a:latin typeface="包图粗朗体" panose="02000000000000000000" pitchFamily="2" charset="-122"/>
                <a:ea typeface="包图粗朗体" panose="02000000000000000000" pitchFamily="2" charset="-122"/>
                <a:cs typeface="+mn-ea"/>
                <a:sym typeface="+mn-lt"/>
              </a:rPr>
              <a:t>使用工具</a:t>
            </a:r>
            <a:endParaRPr sz="3200" spc="225" dirty="0">
              <a:solidFill>
                <a:srgbClr val="B1172E"/>
              </a:solidFill>
              <a:latin typeface="包图粗朗体" panose="02000000000000000000" pitchFamily="2" charset="-122"/>
              <a:ea typeface="包图粗朗体" panose="02000000000000000000" pitchFamily="2" charset="-122"/>
              <a:cs typeface="+mn-ea"/>
              <a:sym typeface="+mn-lt"/>
            </a:endParaRPr>
          </a:p>
        </p:txBody>
      </p:sp>
      <p:sp>
        <p:nvSpPr>
          <p:cNvPr id="42" name="矩形 41">
            <a:extLst>
              <a:ext uri="{FF2B5EF4-FFF2-40B4-BE49-F238E27FC236}">
                <a16:creationId xmlns:a16="http://schemas.microsoft.com/office/drawing/2014/main" id="{978F80F1-0080-42DE-AE1A-2AC80DA2290D}"/>
              </a:ext>
            </a:extLst>
          </p:cNvPr>
          <p:cNvSpPr/>
          <p:nvPr/>
        </p:nvSpPr>
        <p:spPr>
          <a:xfrm>
            <a:off x="7209437" y="2791870"/>
            <a:ext cx="1767322" cy="1054135"/>
          </a:xfrm>
          <a:prstGeom prst="rect">
            <a:avLst/>
          </a:prstGeom>
        </p:spPr>
        <p:txBody>
          <a:bodyPr wrap="square" lIns="68580" tIns="34290" rIns="68580" bIns="34290">
            <a:spAutoFit/>
          </a:bodyPr>
          <a:lstStyle/>
          <a:p>
            <a:pPr>
              <a:defRPr/>
            </a:pPr>
            <a:r>
              <a:rPr lang="en-US" altLang="zh-CN" sz="3200" spc="225" dirty="0">
                <a:latin typeface="包图粗朗体" panose="02000000000000000000" pitchFamily="2" charset="-122"/>
                <a:ea typeface="包图粗朗体" panose="02000000000000000000" pitchFamily="2" charset="-122"/>
                <a:cs typeface="+mn-ea"/>
                <a:sym typeface="+mn-lt"/>
              </a:rPr>
              <a:t>Part</a:t>
            </a:r>
            <a:r>
              <a:rPr lang="en-US" altLang="zh-CN" sz="3200" spc="225" dirty="0">
                <a:solidFill>
                  <a:srgbClr val="BCA890"/>
                </a:solidFill>
                <a:latin typeface="包图粗朗体" panose="02000000000000000000" pitchFamily="2" charset="-122"/>
                <a:ea typeface="包图粗朗体" panose="02000000000000000000" pitchFamily="2" charset="-122"/>
                <a:cs typeface="+mn-ea"/>
                <a:sym typeface="+mn-lt"/>
              </a:rPr>
              <a:t> </a:t>
            </a:r>
          </a:p>
          <a:p>
            <a:pPr>
              <a:defRPr/>
            </a:pPr>
            <a:r>
              <a:rPr lang="en-US" altLang="zh-CN" sz="3200" spc="225" dirty="0">
                <a:latin typeface="包图粗朗体" panose="02000000000000000000" pitchFamily="2" charset="-122"/>
                <a:ea typeface="包图粗朗体" panose="02000000000000000000" pitchFamily="2" charset="-122"/>
                <a:cs typeface="+mn-ea"/>
                <a:sym typeface="+mn-lt"/>
              </a:rPr>
              <a:t>03</a:t>
            </a:r>
            <a:endParaRPr sz="3200" spc="225" dirty="0">
              <a:latin typeface="包图粗朗体" panose="02000000000000000000" pitchFamily="2" charset="-122"/>
              <a:ea typeface="包图粗朗体" panose="02000000000000000000" pitchFamily="2" charset="-122"/>
              <a:cs typeface="+mn-ea"/>
              <a:sym typeface="+mn-lt"/>
            </a:endParaRPr>
          </a:p>
        </p:txBody>
      </p:sp>
      <p:sp>
        <p:nvSpPr>
          <p:cNvPr id="43" name="矩形 42">
            <a:extLst>
              <a:ext uri="{FF2B5EF4-FFF2-40B4-BE49-F238E27FC236}">
                <a16:creationId xmlns:a16="http://schemas.microsoft.com/office/drawing/2014/main" id="{EC612D2F-C0F6-4988-98B7-ADF7FF8530E9}"/>
              </a:ext>
            </a:extLst>
          </p:cNvPr>
          <p:cNvSpPr/>
          <p:nvPr/>
        </p:nvSpPr>
        <p:spPr>
          <a:xfrm>
            <a:off x="7825585" y="3240587"/>
            <a:ext cx="3677388" cy="561692"/>
          </a:xfrm>
          <a:prstGeom prst="rect">
            <a:avLst/>
          </a:prstGeom>
        </p:spPr>
        <p:txBody>
          <a:bodyPr wrap="square" lIns="68580" tIns="34290" rIns="68580" bIns="34290">
            <a:spAutoFit/>
          </a:bodyPr>
          <a:lstStyle/>
          <a:p>
            <a:pPr>
              <a:defRPr/>
            </a:pPr>
            <a:r>
              <a:rPr lang="zh-TW" altLang="en-US" sz="3200" spc="225">
                <a:solidFill>
                  <a:srgbClr val="B1172E"/>
                </a:solidFill>
                <a:latin typeface="包图粗朗体" panose="02000000000000000000" pitchFamily="2" charset="-122"/>
                <a:ea typeface="包图粗朗体" panose="02000000000000000000" pitchFamily="2" charset="-122"/>
                <a:cs typeface="+mn-ea"/>
                <a:sym typeface="+mn-lt"/>
              </a:rPr>
              <a:t>功能</a:t>
            </a:r>
            <a:r>
              <a:rPr lang="zh-TW" altLang="en-US" sz="3200" spc="225" dirty="0">
                <a:solidFill>
                  <a:srgbClr val="B1172E"/>
                </a:solidFill>
                <a:latin typeface="包图粗朗体" panose="02000000000000000000" pitchFamily="2" charset="-122"/>
                <a:ea typeface="包图粗朗体" panose="02000000000000000000" pitchFamily="2" charset="-122"/>
                <a:cs typeface="+mn-ea"/>
                <a:sym typeface="+mn-lt"/>
              </a:rPr>
              <a:t>展示</a:t>
            </a:r>
            <a:endParaRPr lang="en-US" altLang="zh-TW" sz="3200" spc="225" dirty="0">
              <a:solidFill>
                <a:srgbClr val="B1172E"/>
              </a:solidFill>
              <a:latin typeface="包图粗朗体" panose="02000000000000000000" pitchFamily="2" charset="-122"/>
              <a:ea typeface="包图粗朗体" panose="02000000000000000000" pitchFamily="2" charset="-122"/>
              <a:cs typeface="+mn-ea"/>
              <a:sym typeface="+mn-lt"/>
            </a:endParaRPr>
          </a:p>
        </p:txBody>
      </p:sp>
      <p:sp>
        <p:nvSpPr>
          <p:cNvPr id="44" name="矩形 43">
            <a:extLst>
              <a:ext uri="{FF2B5EF4-FFF2-40B4-BE49-F238E27FC236}">
                <a16:creationId xmlns:a16="http://schemas.microsoft.com/office/drawing/2014/main" id="{752AA0E2-4285-4309-B981-AC27A5CF2237}"/>
              </a:ext>
            </a:extLst>
          </p:cNvPr>
          <p:cNvSpPr/>
          <p:nvPr/>
        </p:nvSpPr>
        <p:spPr>
          <a:xfrm>
            <a:off x="7216587" y="4123008"/>
            <a:ext cx="1868186" cy="1054135"/>
          </a:xfrm>
          <a:prstGeom prst="rect">
            <a:avLst/>
          </a:prstGeom>
        </p:spPr>
        <p:txBody>
          <a:bodyPr wrap="square" lIns="68580" tIns="34290" rIns="68580" bIns="34290">
            <a:spAutoFit/>
          </a:bodyPr>
          <a:lstStyle/>
          <a:p>
            <a:pPr>
              <a:defRPr/>
            </a:pPr>
            <a:r>
              <a:rPr lang="en-US" altLang="zh-CN" sz="3200" spc="225" dirty="0">
                <a:latin typeface="包图粗朗体" panose="02000000000000000000" pitchFamily="2" charset="-122"/>
                <a:ea typeface="包图粗朗体" panose="02000000000000000000" pitchFamily="2" charset="-122"/>
                <a:cs typeface="+mn-ea"/>
                <a:sym typeface="+mn-lt"/>
              </a:rPr>
              <a:t>Part</a:t>
            </a:r>
            <a:r>
              <a:rPr lang="en-US" altLang="zh-CN" sz="3200" spc="225" dirty="0">
                <a:solidFill>
                  <a:srgbClr val="BCA890"/>
                </a:solidFill>
                <a:latin typeface="包图粗朗体" panose="02000000000000000000" pitchFamily="2" charset="-122"/>
                <a:ea typeface="包图粗朗体" panose="02000000000000000000" pitchFamily="2" charset="-122"/>
                <a:cs typeface="+mn-ea"/>
                <a:sym typeface="+mn-lt"/>
              </a:rPr>
              <a:t> </a:t>
            </a:r>
          </a:p>
          <a:p>
            <a:pPr>
              <a:defRPr/>
            </a:pPr>
            <a:r>
              <a:rPr lang="en-US" altLang="zh-CN" sz="3200" spc="225" dirty="0">
                <a:latin typeface="包图粗朗体" panose="02000000000000000000" pitchFamily="2" charset="-122"/>
                <a:ea typeface="包图粗朗体" panose="02000000000000000000" pitchFamily="2" charset="-122"/>
                <a:cs typeface="+mn-ea"/>
                <a:sym typeface="+mn-lt"/>
              </a:rPr>
              <a:t>04</a:t>
            </a:r>
            <a:endParaRPr sz="3200" spc="225" dirty="0">
              <a:latin typeface="包图粗朗体" panose="02000000000000000000" pitchFamily="2" charset="-122"/>
              <a:ea typeface="包图粗朗体" panose="02000000000000000000" pitchFamily="2" charset="-122"/>
              <a:cs typeface="+mn-ea"/>
              <a:sym typeface="+mn-lt"/>
            </a:endParaRPr>
          </a:p>
        </p:txBody>
      </p:sp>
      <p:sp>
        <p:nvSpPr>
          <p:cNvPr id="45" name="矩形 44">
            <a:extLst>
              <a:ext uri="{FF2B5EF4-FFF2-40B4-BE49-F238E27FC236}">
                <a16:creationId xmlns:a16="http://schemas.microsoft.com/office/drawing/2014/main" id="{CAE61DC5-5699-4FC2-B2DC-442618E8D121}"/>
              </a:ext>
            </a:extLst>
          </p:cNvPr>
          <p:cNvSpPr/>
          <p:nvPr/>
        </p:nvSpPr>
        <p:spPr>
          <a:xfrm>
            <a:off x="7825585" y="4615451"/>
            <a:ext cx="4220235" cy="561692"/>
          </a:xfrm>
          <a:prstGeom prst="rect">
            <a:avLst/>
          </a:prstGeom>
        </p:spPr>
        <p:txBody>
          <a:bodyPr wrap="square" lIns="68580" tIns="34290" rIns="68580" bIns="34290">
            <a:spAutoFit/>
          </a:bodyPr>
          <a:lstStyle/>
          <a:p>
            <a:pPr>
              <a:defRPr/>
            </a:pPr>
            <a:r>
              <a:rPr lang="en-US" altLang="zh-TW" sz="3200" spc="225" dirty="0">
                <a:solidFill>
                  <a:srgbClr val="B1172E"/>
                </a:solidFill>
                <a:latin typeface="包图粗朗体" panose="02000000000000000000" pitchFamily="2" charset="-122"/>
                <a:ea typeface="包图粗朗体" panose="02000000000000000000" pitchFamily="2" charset="-122"/>
                <a:cs typeface="+mn-ea"/>
                <a:sym typeface="+mn-lt"/>
              </a:rPr>
              <a:t>APP</a:t>
            </a:r>
            <a:r>
              <a:rPr lang="zh-TW" altLang="en-US" sz="3200" spc="225" dirty="0">
                <a:solidFill>
                  <a:srgbClr val="B1172E"/>
                </a:solidFill>
                <a:latin typeface="包图粗朗体" panose="02000000000000000000" pitchFamily="2" charset="-122"/>
                <a:ea typeface="包图粗朗体" panose="02000000000000000000" pitchFamily="2" charset="-122"/>
                <a:cs typeface="+mn-ea"/>
                <a:sym typeface="+mn-lt"/>
              </a:rPr>
              <a:t>分析</a:t>
            </a:r>
            <a:r>
              <a:rPr lang="en-US" altLang="zh-TW" sz="3200" spc="225" dirty="0">
                <a:solidFill>
                  <a:srgbClr val="B1172E"/>
                </a:solidFill>
                <a:latin typeface="包图粗朗体" panose="02000000000000000000" pitchFamily="2" charset="-122"/>
                <a:ea typeface="包图粗朗体" panose="02000000000000000000" pitchFamily="2" charset="-122"/>
                <a:cs typeface="+mn-ea"/>
                <a:sym typeface="+mn-lt"/>
              </a:rPr>
              <a:t>&amp;</a:t>
            </a:r>
            <a:r>
              <a:rPr lang="zh-TW" altLang="en-US" sz="3200" spc="225" dirty="0">
                <a:solidFill>
                  <a:srgbClr val="B1172E"/>
                </a:solidFill>
                <a:latin typeface="包图粗朗体" panose="02000000000000000000" pitchFamily="2" charset="-122"/>
                <a:ea typeface="包图粗朗体" panose="02000000000000000000" pitchFamily="2" charset="-122"/>
                <a:cs typeface="+mn-ea"/>
                <a:sym typeface="+mn-lt"/>
              </a:rPr>
              <a:t>未來發展</a:t>
            </a:r>
            <a:endParaRPr sz="3200" spc="225" dirty="0">
              <a:solidFill>
                <a:srgbClr val="B1172E"/>
              </a:solidFill>
              <a:latin typeface="包图粗朗体" panose="02000000000000000000" pitchFamily="2" charset="-122"/>
              <a:ea typeface="包图粗朗体" panose="02000000000000000000" pitchFamily="2" charset="-122"/>
              <a:cs typeface="+mn-ea"/>
              <a:sym typeface="+mn-lt"/>
            </a:endParaRPr>
          </a:p>
        </p:txBody>
      </p:sp>
      <p:sp>
        <p:nvSpPr>
          <p:cNvPr id="28" name="矩形 27">
            <a:extLst>
              <a:ext uri="{FF2B5EF4-FFF2-40B4-BE49-F238E27FC236}">
                <a16:creationId xmlns:a16="http://schemas.microsoft.com/office/drawing/2014/main" id="{20113BE9-9C96-48E9-95AC-0477B8E17C82}"/>
              </a:ext>
            </a:extLst>
          </p:cNvPr>
          <p:cNvSpPr/>
          <p:nvPr/>
        </p:nvSpPr>
        <p:spPr>
          <a:xfrm>
            <a:off x="7209435" y="5383050"/>
            <a:ext cx="3959308" cy="1054135"/>
          </a:xfrm>
          <a:prstGeom prst="rect">
            <a:avLst/>
          </a:prstGeom>
        </p:spPr>
        <p:txBody>
          <a:bodyPr wrap="square" lIns="68580" tIns="34290" rIns="68580" bIns="34290">
            <a:spAutoFit/>
          </a:bodyPr>
          <a:lstStyle/>
          <a:p>
            <a:pPr>
              <a:defRPr/>
            </a:pPr>
            <a:r>
              <a:rPr lang="en-US" altLang="zh-CN" sz="3200" spc="225" dirty="0">
                <a:latin typeface="包图粗朗体" panose="02000000000000000000" pitchFamily="2" charset="-122"/>
                <a:ea typeface="包图粗朗体" panose="02000000000000000000" pitchFamily="2" charset="-122"/>
                <a:cs typeface="+mn-ea"/>
                <a:sym typeface="+mn-lt"/>
              </a:rPr>
              <a:t>Part</a:t>
            </a:r>
            <a:r>
              <a:rPr lang="en-US" altLang="zh-CN" sz="3200" spc="225" dirty="0">
                <a:solidFill>
                  <a:srgbClr val="BCA890"/>
                </a:solidFill>
                <a:latin typeface="包图粗朗体" panose="02000000000000000000" pitchFamily="2" charset="-122"/>
                <a:ea typeface="包图粗朗体" panose="02000000000000000000" pitchFamily="2" charset="-122"/>
                <a:cs typeface="+mn-ea"/>
                <a:sym typeface="+mn-lt"/>
              </a:rPr>
              <a:t> </a:t>
            </a:r>
          </a:p>
          <a:p>
            <a:pPr>
              <a:defRPr/>
            </a:pPr>
            <a:r>
              <a:rPr lang="en-US" altLang="zh-CN" sz="3200" spc="225" dirty="0">
                <a:latin typeface="包图粗朗体" panose="02000000000000000000" pitchFamily="2" charset="-122"/>
                <a:ea typeface="包图粗朗体" panose="02000000000000000000" pitchFamily="2" charset="-122"/>
                <a:cs typeface="+mn-ea"/>
                <a:sym typeface="+mn-lt"/>
              </a:rPr>
              <a:t>0</a:t>
            </a:r>
            <a:r>
              <a:rPr lang="en-US" altLang="zh-TW" sz="3200" spc="225" dirty="0">
                <a:latin typeface="包图粗朗体" panose="02000000000000000000" pitchFamily="2" charset="-122"/>
                <a:ea typeface="包图粗朗体" panose="02000000000000000000" pitchFamily="2" charset="-122"/>
                <a:cs typeface="+mn-ea"/>
                <a:sym typeface="+mn-lt"/>
              </a:rPr>
              <a:t>5</a:t>
            </a:r>
            <a:r>
              <a:rPr lang="zh-TW" altLang="en-US" sz="3200" spc="225" dirty="0">
                <a:latin typeface="包图粗朗体" panose="02000000000000000000" pitchFamily="2" charset="-122"/>
                <a:ea typeface="包图粗朗体" panose="02000000000000000000" pitchFamily="2" charset="-122"/>
                <a:cs typeface="+mn-ea"/>
                <a:sym typeface="+mn-lt"/>
              </a:rPr>
              <a:t> </a:t>
            </a:r>
            <a:r>
              <a:rPr lang="zh-TW" altLang="en-US" sz="3200" spc="225" dirty="0">
                <a:solidFill>
                  <a:srgbClr val="B1172E"/>
                </a:solidFill>
                <a:latin typeface="包图粗朗体" panose="02000000000000000000" pitchFamily="2" charset="-122"/>
                <a:ea typeface="包图粗朗体" panose="02000000000000000000" pitchFamily="2" charset="-122"/>
                <a:cs typeface="+mn-ea"/>
                <a:sym typeface="+mn-lt"/>
              </a:rPr>
              <a:t>結語</a:t>
            </a:r>
            <a:endParaRPr sz="3200" spc="225" dirty="0">
              <a:solidFill>
                <a:srgbClr val="B1172E"/>
              </a:solidFill>
              <a:latin typeface="包图粗朗体" panose="02000000000000000000" pitchFamily="2" charset="-122"/>
              <a:ea typeface="包图粗朗体" panose="02000000000000000000" pitchFamily="2" charset="-122"/>
              <a:cs typeface="+mn-ea"/>
              <a:sym typeface="+mn-lt"/>
            </a:endParaRPr>
          </a:p>
        </p:txBody>
      </p:sp>
      <p:sp>
        <p:nvSpPr>
          <p:cNvPr id="30" name="Freeform 112">
            <a:extLst>
              <a:ext uri="{FF2B5EF4-FFF2-40B4-BE49-F238E27FC236}">
                <a16:creationId xmlns:a16="http://schemas.microsoft.com/office/drawing/2014/main" id="{CF30D120-658E-4919-96D2-F4FC6C8BE9FA}"/>
              </a:ext>
            </a:extLst>
          </p:cNvPr>
          <p:cNvSpPr>
            <a:spLocks noEditPoints="1"/>
          </p:cNvSpPr>
          <p:nvPr/>
        </p:nvSpPr>
        <p:spPr bwMode="auto">
          <a:xfrm>
            <a:off x="6294493" y="5817497"/>
            <a:ext cx="602055" cy="602055"/>
          </a:xfrm>
          <a:custGeom>
            <a:avLst/>
            <a:gdLst>
              <a:gd name="T0" fmla="*/ 1016 w 1017"/>
              <a:gd name="T1" fmla="*/ 371 h 1017"/>
              <a:gd name="T2" fmla="*/ 1011 w 1017"/>
              <a:gd name="T3" fmla="*/ 363 h 1017"/>
              <a:gd name="T4" fmla="*/ 1004 w 1017"/>
              <a:gd name="T5" fmla="*/ 355 h 1017"/>
              <a:gd name="T6" fmla="*/ 996 w 1017"/>
              <a:gd name="T7" fmla="*/ 351 h 1017"/>
              <a:gd name="T8" fmla="*/ 986 w 1017"/>
              <a:gd name="T9" fmla="*/ 350 h 1017"/>
              <a:gd name="T10" fmla="*/ 539 w 1017"/>
              <a:gd name="T11" fmla="*/ 21 h 1017"/>
              <a:gd name="T12" fmla="*/ 537 w 1017"/>
              <a:gd name="T13" fmla="*/ 17 h 1017"/>
              <a:gd name="T14" fmla="*/ 531 w 1017"/>
              <a:gd name="T15" fmla="*/ 8 h 1017"/>
              <a:gd name="T16" fmla="*/ 523 w 1017"/>
              <a:gd name="T17" fmla="*/ 3 h 1017"/>
              <a:gd name="T18" fmla="*/ 514 w 1017"/>
              <a:gd name="T19" fmla="*/ 0 h 1017"/>
              <a:gd name="T20" fmla="*/ 509 w 1017"/>
              <a:gd name="T21" fmla="*/ 0 h 1017"/>
              <a:gd name="T22" fmla="*/ 499 w 1017"/>
              <a:gd name="T23" fmla="*/ 1 h 1017"/>
              <a:gd name="T24" fmla="*/ 490 w 1017"/>
              <a:gd name="T25" fmla="*/ 5 h 1017"/>
              <a:gd name="T26" fmla="*/ 483 w 1017"/>
              <a:gd name="T27" fmla="*/ 13 h 1017"/>
              <a:gd name="T28" fmla="*/ 479 w 1017"/>
              <a:gd name="T29" fmla="*/ 21 h 1017"/>
              <a:gd name="T30" fmla="*/ 31 w 1017"/>
              <a:gd name="T31" fmla="*/ 350 h 1017"/>
              <a:gd name="T32" fmla="*/ 27 w 1017"/>
              <a:gd name="T33" fmla="*/ 350 h 1017"/>
              <a:gd name="T34" fmla="*/ 17 w 1017"/>
              <a:gd name="T35" fmla="*/ 353 h 1017"/>
              <a:gd name="T36" fmla="*/ 10 w 1017"/>
              <a:gd name="T37" fmla="*/ 358 h 1017"/>
              <a:gd name="T38" fmla="*/ 3 w 1017"/>
              <a:gd name="T39" fmla="*/ 367 h 1017"/>
              <a:gd name="T40" fmla="*/ 1 w 1017"/>
              <a:gd name="T41" fmla="*/ 371 h 1017"/>
              <a:gd name="T42" fmla="*/ 0 w 1017"/>
              <a:gd name="T43" fmla="*/ 381 h 1017"/>
              <a:gd name="T44" fmla="*/ 1 w 1017"/>
              <a:gd name="T45" fmla="*/ 390 h 1017"/>
              <a:gd name="T46" fmla="*/ 5 w 1017"/>
              <a:gd name="T47" fmla="*/ 399 h 1017"/>
              <a:gd name="T48" fmla="*/ 12 w 1017"/>
              <a:gd name="T49" fmla="*/ 407 h 1017"/>
              <a:gd name="T50" fmla="*/ 160 w 1017"/>
              <a:gd name="T51" fmla="*/ 975 h 1017"/>
              <a:gd name="T52" fmla="*/ 159 w 1017"/>
              <a:gd name="T53" fmla="*/ 981 h 1017"/>
              <a:gd name="T54" fmla="*/ 159 w 1017"/>
              <a:gd name="T55" fmla="*/ 990 h 1017"/>
              <a:gd name="T56" fmla="*/ 162 w 1017"/>
              <a:gd name="T57" fmla="*/ 1000 h 1017"/>
              <a:gd name="T58" fmla="*/ 167 w 1017"/>
              <a:gd name="T59" fmla="*/ 1007 h 1017"/>
              <a:gd name="T60" fmla="*/ 172 w 1017"/>
              <a:gd name="T61" fmla="*/ 1012 h 1017"/>
              <a:gd name="T62" fmla="*/ 180 w 1017"/>
              <a:gd name="T63" fmla="*/ 1016 h 1017"/>
              <a:gd name="T64" fmla="*/ 190 w 1017"/>
              <a:gd name="T65" fmla="*/ 1017 h 1017"/>
              <a:gd name="T66" fmla="*/ 200 w 1017"/>
              <a:gd name="T67" fmla="*/ 1016 h 1017"/>
              <a:gd name="T68" fmla="*/ 209 w 1017"/>
              <a:gd name="T69" fmla="*/ 1012 h 1017"/>
              <a:gd name="T70" fmla="*/ 808 w 1017"/>
              <a:gd name="T71" fmla="*/ 1012 h 1017"/>
              <a:gd name="T72" fmla="*/ 812 w 1017"/>
              <a:gd name="T73" fmla="*/ 1014 h 1017"/>
              <a:gd name="T74" fmla="*/ 822 w 1017"/>
              <a:gd name="T75" fmla="*/ 1017 h 1017"/>
              <a:gd name="T76" fmla="*/ 826 w 1017"/>
              <a:gd name="T77" fmla="*/ 1017 h 1017"/>
              <a:gd name="T78" fmla="*/ 837 w 1017"/>
              <a:gd name="T79" fmla="*/ 1016 h 1017"/>
              <a:gd name="T80" fmla="*/ 846 w 1017"/>
              <a:gd name="T81" fmla="*/ 1012 h 1017"/>
              <a:gd name="T82" fmla="*/ 850 w 1017"/>
              <a:gd name="T83" fmla="*/ 1007 h 1017"/>
              <a:gd name="T84" fmla="*/ 855 w 1017"/>
              <a:gd name="T85" fmla="*/ 1000 h 1017"/>
              <a:gd name="T86" fmla="*/ 858 w 1017"/>
              <a:gd name="T87" fmla="*/ 990 h 1017"/>
              <a:gd name="T88" fmla="*/ 858 w 1017"/>
              <a:gd name="T89" fmla="*/ 981 h 1017"/>
              <a:gd name="T90" fmla="*/ 737 w 1017"/>
              <a:gd name="T91" fmla="*/ 616 h 1017"/>
              <a:gd name="T92" fmla="*/ 1005 w 1017"/>
              <a:gd name="T93" fmla="*/ 407 h 1017"/>
              <a:gd name="T94" fmla="*/ 1012 w 1017"/>
              <a:gd name="T95" fmla="*/ 399 h 1017"/>
              <a:gd name="T96" fmla="*/ 1016 w 1017"/>
              <a:gd name="T97" fmla="*/ 390 h 1017"/>
              <a:gd name="T98" fmla="*/ 1017 w 1017"/>
              <a:gd name="T99" fmla="*/ 381 h 1017"/>
              <a:gd name="T100" fmla="*/ 1016 w 1017"/>
              <a:gd name="T101" fmla="*/ 371 h 1017"/>
              <a:gd name="T102" fmla="*/ 124 w 1017"/>
              <a:gd name="T103" fmla="*/ 413 h 1017"/>
              <a:gd name="T104" fmla="*/ 302 w 1017"/>
              <a:gd name="T105" fmla="*/ 551 h 1017"/>
              <a:gd name="T106" fmla="*/ 766 w 1017"/>
              <a:gd name="T107" fmla="*/ 904 h 1017"/>
              <a:gd name="T108" fmla="*/ 527 w 1017"/>
              <a:gd name="T109" fmla="*/ 737 h 1017"/>
              <a:gd name="T110" fmla="*/ 518 w 1017"/>
              <a:gd name="T111" fmla="*/ 733 h 1017"/>
              <a:gd name="T112" fmla="*/ 509 w 1017"/>
              <a:gd name="T113" fmla="*/ 732 h 1017"/>
              <a:gd name="T114" fmla="*/ 504 w 1017"/>
              <a:gd name="T115" fmla="*/ 732 h 1017"/>
              <a:gd name="T116" fmla="*/ 495 w 1017"/>
              <a:gd name="T117" fmla="*/ 735 h 1017"/>
              <a:gd name="T118" fmla="*/ 251 w 1017"/>
              <a:gd name="T119" fmla="*/ 904 h 1017"/>
              <a:gd name="T120" fmla="*/ 766 w 1017"/>
              <a:gd name="T121" fmla="*/ 904 h 1017"/>
              <a:gd name="T122" fmla="*/ 670 w 1017"/>
              <a:gd name="T123" fmla="*/ 413 h 1017"/>
              <a:gd name="T124" fmla="*/ 716 w 1017"/>
              <a:gd name="T125" fmla="*/ 55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017">
                <a:moveTo>
                  <a:pt x="1016" y="371"/>
                </a:moveTo>
                <a:lnTo>
                  <a:pt x="1016" y="371"/>
                </a:lnTo>
                <a:lnTo>
                  <a:pt x="1014" y="367"/>
                </a:lnTo>
                <a:lnTo>
                  <a:pt x="1011" y="363"/>
                </a:lnTo>
                <a:lnTo>
                  <a:pt x="1008" y="358"/>
                </a:lnTo>
                <a:lnTo>
                  <a:pt x="1004" y="355"/>
                </a:lnTo>
                <a:lnTo>
                  <a:pt x="1000" y="353"/>
                </a:lnTo>
                <a:lnTo>
                  <a:pt x="996" y="351"/>
                </a:lnTo>
                <a:lnTo>
                  <a:pt x="990" y="350"/>
                </a:lnTo>
                <a:lnTo>
                  <a:pt x="986" y="350"/>
                </a:lnTo>
                <a:lnTo>
                  <a:pt x="648" y="350"/>
                </a:lnTo>
                <a:lnTo>
                  <a:pt x="539" y="21"/>
                </a:lnTo>
                <a:lnTo>
                  <a:pt x="539" y="21"/>
                </a:lnTo>
                <a:lnTo>
                  <a:pt x="537" y="17"/>
                </a:lnTo>
                <a:lnTo>
                  <a:pt x="534" y="13"/>
                </a:lnTo>
                <a:lnTo>
                  <a:pt x="531" y="8"/>
                </a:lnTo>
                <a:lnTo>
                  <a:pt x="527" y="5"/>
                </a:lnTo>
                <a:lnTo>
                  <a:pt x="523" y="3"/>
                </a:lnTo>
                <a:lnTo>
                  <a:pt x="518" y="1"/>
                </a:lnTo>
                <a:lnTo>
                  <a:pt x="514" y="0"/>
                </a:lnTo>
                <a:lnTo>
                  <a:pt x="509" y="0"/>
                </a:lnTo>
                <a:lnTo>
                  <a:pt x="509" y="0"/>
                </a:lnTo>
                <a:lnTo>
                  <a:pt x="503" y="0"/>
                </a:lnTo>
                <a:lnTo>
                  <a:pt x="499" y="1"/>
                </a:lnTo>
                <a:lnTo>
                  <a:pt x="495" y="3"/>
                </a:lnTo>
                <a:lnTo>
                  <a:pt x="490" y="5"/>
                </a:lnTo>
                <a:lnTo>
                  <a:pt x="486" y="8"/>
                </a:lnTo>
                <a:lnTo>
                  <a:pt x="483" y="13"/>
                </a:lnTo>
                <a:lnTo>
                  <a:pt x="481" y="17"/>
                </a:lnTo>
                <a:lnTo>
                  <a:pt x="479" y="21"/>
                </a:lnTo>
                <a:lnTo>
                  <a:pt x="369" y="350"/>
                </a:lnTo>
                <a:lnTo>
                  <a:pt x="31" y="350"/>
                </a:lnTo>
                <a:lnTo>
                  <a:pt x="31" y="350"/>
                </a:lnTo>
                <a:lnTo>
                  <a:pt x="27" y="350"/>
                </a:lnTo>
                <a:lnTo>
                  <a:pt x="21" y="351"/>
                </a:lnTo>
                <a:lnTo>
                  <a:pt x="17" y="353"/>
                </a:lnTo>
                <a:lnTo>
                  <a:pt x="13" y="355"/>
                </a:lnTo>
                <a:lnTo>
                  <a:pt x="10" y="358"/>
                </a:lnTo>
                <a:lnTo>
                  <a:pt x="6" y="363"/>
                </a:lnTo>
                <a:lnTo>
                  <a:pt x="3" y="367"/>
                </a:lnTo>
                <a:lnTo>
                  <a:pt x="1" y="371"/>
                </a:lnTo>
                <a:lnTo>
                  <a:pt x="1" y="371"/>
                </a:lnTo>
                <a:lnTo>
                  <a:pt x="0" y="375"/>
                </a:lnTo>
                <a:lnTo>
                  <a:pt x="0" y="381"/>
                </a:lnTo>
                <a:lnTo>
                  <a:pt x="0" y="386"/>
                </a:lnTo>
                <a:lnTo>
                  <a:pt x="1" y="390"/>
                </a:lnTo>
                <a:lnTo>
                  <a:pt x="3" y="395"/>
                </a:lnTo>
                <a:lnTo>
                  <a:pt x="5" y="399"/>
                </a:lnTo>
                <a:lnTo>
                  <a:pt x="9" y="403"/>
                </a:lnTo>
                <a:lnTo>
                  <a:pt x="12" y="407"/>
                </a:lnTo>
                <a:lnTo>
                  <a:pt x="280" y="616"/>
                </a:lnTo>
                <a:lnTo>
                  <a:pt x="160" y="975"/>
                </a:lnTo>
                <a:lnTo>
                  <a:pt x="160" y="975"/>
                </a:lnTo>
                <a:lnTo>
                  <a:pt x="159" y="981"/>
                </a:lnTo>
                <a:lnTo>
                  <a:pt x="159" y="986"/>
                </a:lnTo>
                <a:lnTo>
                  <a:pt x="159" y="990"/>
                </a:lnTo>
                <a:lnTo>
                  <a:pt x="160" y="996"/>
                </a:lnTo>
                <a:lnTo>
                  <a:pt x="162" y="1000"/>
                </a:lnTo>
                <a:lnTo>
                  <a:pt x="164" y="1004"/>
                </a:lnTo>
                <a:lnTo>
                  <a:pt x="167" y="1007"/>
                </a:lnTo>
                <a:lnTo>
                  <a:pt x="172" y="1012"/>
                </a:lnTo>
                <a:lnTo>
                  <a:pt x="172" y="1012"/>
                </a:lnTo>
                <a:lnTo>
                  <a:pt x="176" y="1014"/>
                </a:lnTo>
                <a:lnTo>
                  <a:pt x="180" y="1016"/>
                </a:lnTo>
                <a:lnTo>
                  <a:pt x="186" y="1017"/>
                </a:lnTo>
                <a:lnTo>
                  <a:pt x="190" y="1017"/>
                </a:lnTo>
                <a:lnTo>
                  <a:pt x="195" y="1017"/>
                </a:lnTo>
                <a:lnTo>
                  <a:pt x="200" y="1016"/>
                </a:lnTo>
                <a:lnTo>
                  <a:pt x="204" y="1014"/>
                </a:lnTo>
                <a:lnTo>
                  <a:pt x="209" y="1012"/>
                </a:lnTo>
                <a:lnTo>
                  <a:pt x="509" y="801"/>
                </a:lnTo>
                <a:lnTo>
                  <a:pt x="808" y="1012"/>
                </a:lnTo>
                <a:lnTo>
                  <a:pt x="808" y="1012"/>
                </a:lnTo>
                <a:lnTo>
                  <a:pt x="812" y="1014"/>
                </a:lnTo>
                <a:lnTo>
                  <a:pt x="818" y="1016"/>
                </a:lnTo>
                <a:lnTo>
                  <a:pt x="822" y="1017"/>
                </a:lnTo>
                <a:lnTo>
                  <a:pt x="826" y="1017"/>
                </a:lnTo>
                <a:lnTo>
                  <a:pt x="826" y="1017"/>
                </a:lnTo>
                <a:lnTo>
                  <a:pt x="832" y="1017"/>
                </a:lnTo>
                <a:lnTo>
                  <a:pt x="837" y="1016"/>
                </a:lnTo>
                <a:lnTo>
                  <a:pt x="841" y="1014"/>
                </a:lnTo>
                <a:lnTo>
                  <a:pt x="846" y="1012"/>
                </a:lnTo>
                <a:lnTo>
                  <a:pt x="846" y="1012"/>
                </a:lnTo>
                <a:lnTo>
                  <a:pt x="850" y="1007"/>
                </a:lnTo>
                <a:lnTo>
                  <a:pt x="853" y="1004"/>
                </a:lnTo>
                <a:lnTo>
                  <a:pt x="855" y="1000"/>
                </a:lnTo>
                <a:lnTo>
                  <a:pt x="857" y="996"/>
                </a:lnTo>
                <a:lnTo>
                  <a:pt x="858" y="990"/>
                </a:lnTo>
                <a:lnTo>
                  <a:pt x="858" y="986"/>
                </a:lnTo>
                <a:lnTo>
                  <a:pt x="858" y="981"/>
                </a:lnTo>
                <a:lnTo>
                  <a:pt x="857" y="975"/>
                </a:lnTo>
                <a:lnTo>
                  <a:pt x="737" y="616"/>
                </a:lnTo>
                <a:lnTo>
                  <a:pt x="1005" y="407"/>
                </a:lnTo>
                <a:lnTo>
                  <a:pt x="1005" y="407"/>
                </a:lnTo>
                <a:lnTo>
                  <a:pt x="1009" y="403"/>
                </a:lnTo>
                <a:lnTo>
                  <a:pt x="1012" y="399"/>
                </a:lnTo>
                <a:lnTo>
                  <a:pt x="1014" y="395"/>
                </a:lnTo>
                <a:lnTo>
                  <a:pt x="1016" y="390"/>
                </a:lnTo>
                <a:lnTo>
                  <a:pt x="1017" y="386"/>
                </a:lnTo>
                <a:lnTo>
                  <a:pt x="1017" y="381"/>
                </a:lnTo>
                <a:lnTo>
                  <a:pt x="1017" y="375"/>
                </a:lnTo>
                <a:lnTo>
                  <a:pt x="1016" y="371"/>
                </a:lnTo>
                <a:lnTo>
                  <a:pt x="1016" y="371"/>
                </a:lnTo>
                <a:close/>
                <a:moveTo>
                  <a:pt x="124" y="413"/>
                </a:moveTo>
                <a:lnTo>
                  <a:pt x="348" y="413"/>
                </a:lnTo>
                <a:lnTo>
                  <a:pt x="302" y="551"/>
                </a:lnTo>
                <a:lnTo>
                  <a:pt x="124" y="413"/>
                </a:lnTo>
                <a:close/>
                <a:moveTo>
                  <a:pt x="766" y="904"/>
                </a:moveTo>
                <a:lnTo>
                  <a:pt x="527" y="737"/>
                </a:lnTo>
                <a:lnTo>
                  <a:pt x="527" y="737"/>
                </a:lnTo>
                <a:lnTo>
                  <a:pt x="523" y="735"/>
                </a:lnTo>
                <a:lnTo>
                  <a:pt x="518" y="733"/>
                </a:lnTo>
                <a:lnTo>
                  <a:pt x="513" y="732"/>
                </a:lnTo>
                <a:lnTo>
                  <a:pt x="509" y="732"/>
                </a:lnTo>
                <a:lnTo>
                  <a:pt x="509" y="732"/>
                </a:lnTo>
                <a:lnTo>
                  <a:pt x="504" y="732"/>
                </a:lnTo>
                <a:lnTo>
                  <a:pt x="499" y="733"/>
                </a:lnTo>
                <a:lnTo>
                  <a:pt x="495" y="735"/>
                </a:lnTo>
                <a:lnTo>
                  <a:pt x="490" y="737"/>
                </a:lnTo>
                <a:lnTo>
                  <a:pt x="251" y="904"/>
                </a:lnTo>
                <a:lnTo>
                  <a:pt x="509" y="132"/>
                </a:lnTo>
                <a:lnTo>
                  <a:pt x="766" y="904"/>
                </a:lnTo>
                <a:close/>
                <a:moveTo>
                  <a:pt x="716" y="551"/>
                </a:moveTo>
                <a:lnTo>
                  <a:pt x="670" y="413"/>
                </a:lnTo>
                <a:lnTo>
                  <a:pt x="893" y="413"/>
                </a:lnTo>
                <a:lnTo>
                  <a:pt x="716" y="551"/>
                </a:lnTo>
                <a:close/>
              </a:path>
            </a:pathLst>
          </a:custGeom>
          <a:solidFill>
            <a:srgbClr val="BCA890"/>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2"/>
              </a:solidFill>
            </a:endParaRPr>
          </a:p>
        </p:txBody>
      </p:sp>
    </p:spTree>
    <p:extLst>
      <p:ext uri="{BB962C8B-B14F-4D97-AF65-F5344CB8AC3E}">
        <p14:creationId xmlns:p14="http://schemas.microsoft.com/office/powerpoint/2010/main" val="37389644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866479B-B15A-4E2C-9D08-8BB340721CF6}"/>
              </a:ext>
            </a:extLst>
          </p:cNvPr>
          <p:cNvSpPr/>
          <p:nvPr/>
        </p:nvSpPr>
        <p:spPr>
          <a:xfrm>
            <a:off x="-255855" y="395910"/>
            <a:ext cx="4768529" cy="561692"/>
          </a:xfrm>
          <a:prstGeom prst="rect">
            <a:avLst/>
          </a:prstGeom>
        </p:spPr>
        <p:txBody>
          <a:bodyPr wrap="square" lIns="68580" tIns="34290" rIns="68580" bIns="34290">
            <a:spAutoFit/>
          </a:bodyPr>
          <a:lstStyle/>
          <a:p>
            <a:pPr algn="ctr">
              <a:defRPr/>
            </a:pPr>
            <a:r>
              <a:rPr lang="zh-TW" altLang="en-US" sz="3200" spc="22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結語</a:t>
            </a:r>
          </a:p>
        </p:txBody>
      </p:sp>
      <p:cxnSp>
        <p:nvCxnSpPr>
          <p:cNvPr id="5" name="直接连接符 4">
            <a:extLst>
              <a:ext uri="{FF2B5EF4-FFF2-40B4-BE49-F238E27FC236}">
                <a16:creationId xmlns:a16="http://schemas.microsoft.com/office/drawing/2014/main" id="{A0FEB712-AA69-4A1D-BD12-92CAB1454E4D}"/>
              </a:ext>
            </a:extLst>
          </p:cNvPr>
          <p:cNvCxnSpPr>
            <a:cxnSpLocks/>
          </p:cNvCxnSpPr>
          <p:nvPr/>
        </p:nvCxnSpPr>
        <p:spPr>
          <a:xfrm>
            <a:off x="806245" y="977901"/>
            <a:ext cx="9635613" cy="1"/>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D4023B69-0A92-4E2A-812D-4EDFAF994518}"/>
              </a:ext>
            </a:extLst>
          </p:cNvPr>
          <p:cNvSpPr txBox="1"/>
          <p:nvPr/>
        </p:nvSpPr>
        <p:spPr>
          <a:xfrm>
            <a:off x="752700" y="1279047"/>
            <a:ext cx="9228581" cy="954107"/>
          </a:xfrm>
          <a:prstGeom prst="rect">
            <a:avLst/>
          </a:prstGeom>
          <a:noFill/>
        </p:spPr>
        <p:txBody>
          <a:bodyPr wrap="square" rtlCol="0">
            <a:spAutoFit/>
          </a:bodyPr>
          <a:lstStyle/>
          <a:p>
            <a:pPr lvl="2"/>
            <a:endParaRPr lang="en-US" altLang="zh-TW" sz="2800" dirty="0"/>
          </a:p>
          <a:p>
            <a:pPr lvl="2"/>
            <a:endParaRPr lang="en-US" altLang="zh-TW" sz="2800" dirty="0"/>
          </a:p>
        </p:txBody>
      </p:sp>
      <p:sp>
        <p:nvSpPr>
          <p:cNvPr id="2" name="文字方塊 1">
            <a:extLst>
              <a:ext uri="{FF2B5EF4-FFF2-40B4-BE49-F238E27FC236}">
                <a16:creationId xmlns:a16="http://schemas.microsoft.com/office/drawing/2014/main" id="{3FEEAB71-2434-41B1-A09C-D060EFD248D6}"/>
              </a:ext>
            </a:extLst>
          </p:cNvPr>
          <p:cNvSpPr txBox="1"/>
          <p:nvPr/>
        </p:nvSpPr>
        <p:spPr>
          <a:xfrm>
            <a:off x="1329309" y="1952042"/>
            <a:ext cx="9533381" cy="3693319"/>
          </a:xfrm>
          <a:prstGeom prst="rect">
            <a:avLst/>
          </a:prstGeom>
          <a:noFill/>
        </p:spPr>
        <p:txBody>
          <a:bodyPr wrap="square" rtlCol="0">
            <a:spAutoFit/>
          </a:bodyPr>
          <a:lstStyle/>
          <a:p>
            <a:pPr marL="306070"/>
            <a:r>
              <a:rPr lang="zh-TW" altLang="zh-TW" sz="2400" kern="100" dirty="0">
                <a:effectLst/>
                <a:latin typeface="Times New Roman" panose="02020603050405020304" pitchFamily="18" charset="0"/>
                <a:ea typeface="標楷體" panose="03000509000000000000" pitchFamily="65" charset="-120"/>
              </a:rPr>
              <a:t>我們希望我們的製作的</a:t>
            </a:r>
            <a:r>
              <a:rPr lang="en-US" altLang="zh-TW" sz="2400" kern="100" dirty="0">
                <a:effectLst/>
                <a:latin typeface="Times New Roman" panose="02020603050405020304" pitchFamily="18" charset="0"/>
                <a:ea typeface="標楷體" panose="03000509000000000000" pitchFamily="65" charset="-120"/>
              </a:rPr>
              <a:t>App</a:t>
            </a:r>
            <a:r>
              <a:rPr lang="zh-TW" altLang="zh-TW" sz="2400" kern="100" dirty="0">
                <a:effectLst/>
                <a:latin typeface="Times New Roman" panose="02020603050405020304" pitchFamily="18" charset="0"/>
                <a:ea typeface="標楷體" panose="03000509000000000000" pitchFamily="65" charset="-120"/>
              </a:rPr>
              <a:t>可以為社會帶來正面的幫助，</a:t>
            </a:r>
            <a:endParaRPr lang="en-US" altLang="zh-TW" sz="2400" kern="100" dirty="0">
              <a:effectLst/>
              <a:latin typeface="Times New Roman" panose="02020603050405020304" pitchFamily="18" charset="0"/>
              <a:ea typeface="標楷體" panose="03000509000000000000" pitchFamily="65" charset="-120"/>
            </a:endParaRPr>
          </a:p>
          <a:p>
            <a:pPr marL="306070"/>
            <a:r>
              <a:rPr lang="zh-TW" altLang="zh-TW" sz="2400" kern="100" dirty="0">
                <a:effectLst/>
                <a:latin typeface="Times New Roman" panose="02020603050405020304" pitchFamily="18" charset="0"/>
                <a:ea typeface="標楷體" panose="03000509000000000000" pitchFamily="65" charset="-120"/>
              </a:rPr>
              <a:t>並且向大眾宣導維持肌肉力量的重要性，</a:t>
            </a:r>
            <a:r>
              <a:rPr lang="zh-TW" altLang="en-US" sz="2400" kern="100" dirty="0">
                <a:effectLst/>
                <a:latin typeface="Times New Roman" panose="02020603050405020304" pitchFamily="18" charset="0"/>
                <a:ea typeface="標楷體" panose="03000509000000000000" pitchFamily="65" charset="-120"/>
              </a:rPr>
              <a:t>來</a:t>
            </a:r>
            <a:r>
              <a:rPr lang="zh-TW" altLang="zh-TW" sz="2400" kern="100" dirty="0">
                <a:effectLst/>
                <a:latin typeface="Times New Roman" panose="02020603050405020304" pitchFamily="18" charset="0"/>
                <a:ea typeface="標楷體" panose="03000509000000000000" pitchFamily="65" charset="-120"/>
                <a:cs typeface="Calibri" panose="020F0502020204030204" pitchFamily="34" charset="0"/>
              </a:rPr>
              <a:t>降低年長者因跌倒而造成事故傷害</a:t>
            </a:r>
            <a:r>
              <a:rPr lang="zh-TW" altLang="en-US" sz="2400" kern="100" dirty="0">
                <a:effectLst/>
                <a:latin typeface="Times New Roman" panose="02020603050405020304" pitchFamily="18" charset="0"/>
                <a:ea typeface="標楷體" panose="03000509000000000000" pitchFamily="65" charset="-120"/>
                <a:cs typeface="Calibri" panose="020F0502020204030204" pitchFamily="34" charset="0"/>
              </a:rPr>
              <a:t>。</a:t>
            </a:r>
            <a:endParaRPr lang="en-US" altLang="zh-TW" sz="2400" kern="100" dirty="0">
              <a:effectLst/>
              <a:latin typeface="Times New Roman" panose="02020603050405020304" pitchFamily="18" charset="0"/>
              <a:ea typeface="標楷體" panose="03000509000000000000" pitchFamily="65" charset="-120"/>
              <a:cs typeface="Calibri" panose="020F0502020204030204" pitchFamily="34" charset="0"/>
            </a:endParaRPr>
          </a:p>
          <a:p>
            <a:pPr marL="306070"/>
            <a:r>
              <a:rPr lang="zh-TW" altLang="en-US" sz="2400" kern="100" dirty="0">
                <a:effectLst/>
                <a:latin typeface="Times New Roman" panose="02020603050405020304" pitchFamily="18" charset="0"/>
                <a:ea typeface="標楷體" panose="03000509000000000000" pitchFamily="65" charset="-120"/>
                <a:cs typeface="Calibri" panose="020F0502020204030204" pitchFamily="34" charset="0"/>
              </a:rPr>
              <a:t>好處</a:t>
            </a:r>
            <a:r>
              <a:rPr lang="zh-TW" altLang="zh-TW" sz="2400" kern="100" dirty="0">
                <a:effectLst/>
                <a:latin typeface="Times New Roman" panose="02020603050405020304" pitchFamily="18" charset="0"/>
                <a:ea typeface="標楷體" panose="03000509000000000000" pitchFamily="65" charset="-120"/>
                <a:cs typeface="Calibri" panose="020F0502020204030204" pitchFamily="34" charset="0"/>
              </a:rPr>
              <a:t>一</a:t>
            </a:r>
            <a:r>
              <a:rPr lang="zh-TW" altLang="en-US" sz="2400" kern="100" dirty="0">
                <a:effectLst/>
                <a:latin typeface="Times New Roman" panose="02020603050405020304" pitchFamily="18" charset="0"/>
                <a:ea typeface="標楷體" panose="03000509000000000000" pitchFamily="65" charset="-120"/>
                <a:cs typeface="Calibri" panose="020F0502020204030204" pitchFamily="34" charset="0"/>
              </a:rPr>
              <a:t>，</a:t>
            </a:r>
            <a:r>
              <a:rPr lang="zh-TW" altLang="zh-TW" sz="2400" kern="100" dirty="0">
                <a:effectLst/>
                <a:latin typeface="Times New Roman" panose="02020603050405020304" pitchFamily="18" charset="0"/>
                <a:ea typeface="標楷體" panose="03000509000000000000" pitchFamily="65" charset="-120"/>
                <a:cs typeface="Calibri" panose="020F0502020204030204" pitchFamily="34" charset="0"/>
              </a:rPr>
              <a:t>年長者不用因為傷病而長期臥床，二來家屬也不用因為照顧年長者而四處奔波</a:t>
            </a:r>
            <a:r>
              <a:rPr lang="zh-TW" altLang="en-US" sz="2400" kern="100" dirty="0">
                <a:effectLst/>
                <a:latin typeface="Times New Roman" panose="02020603050405020304" pitchFamily="18" charset="0"/>
                <a:ea typeface="標楷體" panose="03000509000000000000" pitchFamily="65" charset="-120"/>
                <a:cs typeface="Calibri" panose="020F0502020204030204" pitchFamily="34" charset="0"/>
              </a:rPr>
              <a:t>。</a:t>
            </a:r>
            <a:endParaRPr lang="en-US" altLang="zh-TW" sz="2400" kern="100" dirty="0">
              <a:effectLst/>
              <a:latin typeface="Times New Roman" panose="02020603050405020304" pitchFamily="18" charset="0"/>
              <a:ea typeface="標楷體" panose="03000509000000000000" pitchFamily="65" charset="-120"/>
              <a:cs typeface="Calibri" panose="020F0502020204030204" pitchFamily="34" charset="0"/>
            </a:endParaRPr>
          </a:p>
          <a:p>
            <a:pPr marL="306070"/>
            <a:r>
              <a:rPr lang="zh-TW" altLang="en-US" sz="2400" kern="100" dirty="0">
                <a:latin typeface="Times New Roman" panose="02020603050405020304" pitchFamily="18" charset="0"/>
                <a:ea typeface="標楷體" panose="03000509000000000000" pitchFamily="65" charset="-120"/>
                <a:cs typeface="Calibri" panose="020F0502020204030204" pitchFamily="34" charset="0"/>
              </a:rPr>
              <a:t>俗話說得好，預防勝於治療，事先防範事故出現，不但可以紓解近年來嚴重匱乏的醫療人力，也使得家庭之間的相處更加和諧，</a:t>
            </a:r>
            <a:r>
              <a:rPr lang="zh-TW" altLang="zh-TW" sz="2400" kern="100" dirty="0">
                <a:effectLst/>
                <a:latin typeface="Times New Roman" panose="02020603050405020304" pitchFamily="18" charset="0"/>
                <a:ea typeface="標楷體" panose="03000509000000000000" pitchFamily="65" charset="-120"/>
                <a:cs typeface="Calibri" panose="020F0502020204030204" pitchFamily="34" charset="0"/>
              </a:rPr>
              <a:t>使</a:t>
            </a:r>
            <a:r>
              <a:rPr lang="zh-TW" altLang="en-US" sz="2400" kern="100" dirty="0">
                <a:effectLst/>
                <a:latin typeface="Times New Roman" panose="02020603050405020304" pitchFamily="18" charset="0"/>
                <a:ea typeface="標楷體" panose="03000509000000000000" pitchFamily="65" charset="-120"/>
                <a:cs typeface="Calibri" panose="020F0502020204030204" pitchFamily="34" charset="0"/>
              </a:rPr>
              <a:t>得</a:t>
            </a:r>
            <a:r>
              <a:rPr lang="zh-TW" altLang="zh-TW" sz="2400" kern="100" dirty="0">
                <a:effectLst/>
                <a:latin typeface="Times New Roman" panose="02020603050405020304" pitchFamily="18" charset="0"/>
                <a:ea typeface="標楷體" panose="03000509000000000000" pitchFamily="65" charset="-120"/>
                <a:cs typeface="Calibri" panose="020F0502020204030204" pitchFamily="34" charset="0"/>
              </a:rPr>
              <a:t>社會更加安定且繁榮</a:t>
            </a:r>
            <a:r>
              <a:rPr lang="zh-TW" altLang="en-US" sz="2400" kern="100" dirty="0">
                <a:latin typeface="Times New Roman" panose="02020603050405020304" pitchFamily="18" charset="0"/>
                <a:ea typeface="標楷體" panose="03000509000000000000" pitchFamily="65" charset="-120"/>
                <a:cs typeface="Calibri" panose="020F0502020204030204" pitchFamily="34" charset="0"/>
              </a:rPr>
              <a:t>。而對我們最重要的是，</a:t>
            </a:r>
            <a:r>
              <a:rPr lang="zh-TW" altLang="en-US" sz="2400" kern="100" dirty="0">
                <a:effectLst/>
                <a:latin typeface="Times New Roman" panose="02020603050405020304" pitchFamily="18" charset="0"/>
                <a:ea typeface="標楷體" panose="03000509000000000000" pitchFamily="65" charset="-120"/>
                <a:cs typeface="Calibri" panose="020F0502020204030204" pitchFamily="34" charset="0"/>
              </a:rPr>
              <a:t>喚起社會大眾對於</a:t>
            </a:r>
            <a:r>
              <a:rPr lang="zh-TW" altLang="zh-TW" sz="2400" kern="100" dirty="0">
                <a:effectLst/>
                <a:latin typeface="Times New Roman" panose="02020603050405020304" pitchFamily="18" charset="0"/>
                <a:ea typeface="標楷體" panose="03000509000000000000" pitchFamily="65" charset="-120"/>
                <a:cs typeface="Calibri" panose="020F0502020204030204" pitchFamily="34" charset="0"/>
              </a:rPr>
              <a:t>肌肉力量的重</a:t>
            </a:r>
            <a:r>
              <a:rPr lang="zh-TW" altLang="en-US" sz="2400" kern="100" dirty="0">
                <a:effectLst/>
                <a:latin typeface="Times New Roman" panose="02020603050405020304" pitchFamily="18" charset="0"/>
                <a:ea typeface="標楷體" panose="03000509000000000000" pitchFamily="65" charset="-120"/>
                <a:cs typeface="Calibri" panose="020F0502020204030204" pitchFamily="34" charset="0"/>
              </a:rPr>
              <a:t>視</a:t>
            </a:r>
            <a:r>
              <a:rPr lang="zh-TW" altLang="zh-TW" sz="2400" kern="100" dirty="0">
                <a:effectLst/>
                <a:latin typeface="Times New Roman" panose="02020603050405020304" pitchFamily="18" charset="0"/>
                <a:ea typeface="標楷體" panose="03000509000000000000" pitchFamily="65" charset="-120"/>
                <a:cs typeface="Calibri" panose="020F0502020204030204" pitchFamily="34" charset="0"/>
              </a:rPr>
              <a:t>。</a:t>
            </a:r>
            <a:endParaRPr lang="zh-TW" altLang="zh-TW" sz="2400" kern="100" dirty="0">
              <a:effectLst/>
              <a:latin typeface="Times New Roman" panose="02020603050405020304" pitchFamily="18" charset="0"/>
              <a:ea typeface="新細明體" panose="02020500000000000000" pitchFamily="18" charset="-120"/>
            </a:endParaRPr>
          </a:p>
          <a:p>
            <a:endParaRPr lang="zh-TW" altLang="en-US" dirty="0"/>
          </a:p>
        </p:txBody>
      </p:sp>
    </p:spTree>
    <p:extLst>
      <p:ext uri="{BB962C8B-B14F-4D97-AF65-F5344CB8AC3E}">
        <p14:creationId xmlns:p14="http://schemas.microsoft.com/office/powerpoint/2010/main" val="72063348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866479B-B15A-4E2C-9D08-8BB340721CF6}"/>
              </a:ext>
            </a:extLst>
          </p:cNvPr>
          <p:cNvSpPr/>
          <p:nvPr/>
        </p:nvSpPr>
        <p:spPr>
          <a:xfrm>
            <a:off x="0" y="416209"/>
            <a:ext cx="4768529" cy="561692"/>
          </a:xfrm>
          <a:prstGeom prst="rect">
            <a:avLst/>
          </a:prstGeom>
        </p:spPr>
        <p:txBody>
          <a:bodyPr wrap="square" lIns="68580" tIns="34290" rIns="68580" bIns="34290">
            <a:spAutoFit/>
          </a:bodyPr>
          <a:lstStyle/>
          <a:p>
            <a:pPr algn="ctr">
              <a:defRPr/>
            </a:pPr>
            <a:r>
              <a:rPr lang="zh-TW" altLang="en-US" sz="3200" spc="22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參考資料</a:t>
            </a:r>
          </a:p>
        </p:txBody>
      </p:sp>
      <p:cxnSp>
        <p:nvCxnSpPr>
          <p:cNvPr id="5" name="直接连接符 4">
            <a:extLst>
              <a:ext uri="{FF2B5EF4-FFF2-40B4-BE49-F238E27FC236}">
                <a16:creationId xmlns:a16="http://schemas.microsoft.com/office/drawing/2014/main" id="{A0FEB712-AA69-4A1D-BD12-92CAB1454E4D}"/>
              </a:ext>
            </a:extLst>
          </p:cNvPr>
          <p:cNvCxnSpPr>
            <a:cxnSpLocks/>
          </p:cNvCxnSpPr>
          <p:nvPr/>
        </p:nvCxnSpPr>
        <p:spPr>
          <a:xfrm>
            <a:off x="806245" y="977901"/>
            <a:ext cx="9635613" cy="1"/>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D4023B69-0A92-4E2A-812D-4EDFAF994518}"/>
              </a:ext>
            </a:extLst>
          </p:cNvPr>
          <p:cNvSpPr txBox="1"/>
          <p:nvPr/>
        </p:nvSpPr>
        <p:spPr>
          <a:xfrm>
            <a:off x="752700" y="1279047"/>
            <a:ext cx="9228581" cy="954107"/>
          </a:xfrm>
          <a:prstGeom prst="rect">
            <a:avLst/>
          </a:prstGeom>
          <a:noFill/>
        </p:spPr>
        <p:txBody>
          <a:bodyPr wrap="square" rtlCol="0">
            <a:spAutoFit/>
          </a:bodyPr>
          <a:lstStyle/>
          <a:p>
            <a:pPr lvl="2"/>
            <a:endParaRPr lang="en-US" altLang="zh-TW" sz="2800" dirty="0"/>
          </a:p>
          <a:p>
            <a:pPr lvl="2"/>
            <a:endParaRPr lang="en-US" altLang="zh-TW" sz="2800" dirty="0"/>
          </a:p>
        </p:txBody>
      </p:sp>
      <p:sp>
        <p:nvSpPr>
          <p:cNvPr id="2" name="文字方塊 1">
            <a:extLst>
              <a:ext uri="{FF2B5EF4-FFF2-40B4-BE49-F238E27FC236}">
                <a16:creationId xmlns:a16="http://schemas.microsoft.com/office/drawing/2014/main" id="{3FEEAB71-2434-41B1-A09C-D060EFD248D6}"/>
              </a:ext>
            </a:extLst>
          </p:cNvPr>
          <p:cNvSpPr txBox="1"/>
          <p:nvPr/>
        </p:nvSpPr>
        <p:spPr>
          <a:xfrm>
            <a:off x="806245" y="1457520"/>
            <a:ext cx="9533381" cy="2400657"/>
          </a:xfrm>
          <a:prstGeom prst="rect">
            <a:avLst/>
          </a:prstGeom>
          <a:noFill/>
        </p:spPr>
        <p:txBody>
          <a:bodyPr wrap="square" rtlCol="0">
            <a:spAutoFit/>
          </a:bodyPr>
          <a:lstStyle/>
          <a:p>
            <a:pPr marL="306070"/>
            <a:r>
              <a:rPr lang="zh-TW" altLang="en-US" kern="100" dirty="0">
                <a:effectLst/>
                <a:latin typeface="Times New Roman" panose="02020603050405020304" pitchFamily="18" charset="0"/>
                <a:ea typeface="新細明體" panose="02020500000000000000" pitchFamily="18" charset="-120"/>
                <a:hlinkClick r:id="rId3"/>
              </a:rPr>
              <a:t>一失足成千足恨！老人跌倒致死創新高 阿公是阿嬤</a:t>
            </a:r>
            <a:r>
              <a:rPr lang="en-US" altLang="zh-TW" kern="100" dirty="0">
                <a:effectLst/>
                <a:latin typeface="Times New Roman" panose="02020603050405020304" pitchFamily="18" charset="0"/>
                <a:ea typeface="新細明體" panose="02020500000000000000" pitchFamily="18" charset="-120"/>
                <a:hlinkClick r:id="rId3"/>
              </a:rPr>
              <a:t>2.6</a:t>
            </a:r>
            <a:r>
              <a:rPr lang="zh-TW" altLang="en-US" kern="100" dirty="0">
                <a:effectLst/>
                <a:latin typeface="Times New Roman" panose="02020603050405020304" pitchFamily="18" charset="0"/>
                <a:ea typeface="新細明體" panose="02020500000000000000" pitchFamily="18" charset="-120"/>
                <a:hlinkClick r:id="rId3"/>
              </a:rPr>
              <a:t>倍</a:t>
            </a:r>
            <a:endParaRPr lang="en-US" altLang="zh-TW" kern="100" dirty="0">
              <a:effectLst/>
              <a:latin typeface="Times New Roman" panose="02020603050405020304" pitchFamily="18" charset="0"/>
              <a:ea typeface="新細明體" panose="02020500000000000000" pitchFamily="18" charset="-120"/>
            </a:endParaRPr>
          </a:p>
          <a:p>
            <a:pPr marL="306070"/>
            <a:endParaRPr lang="en-US" altLang="zh-TW" sz="2400" kern="100" dirty="0">
              <a:latin typeface="Times New Roman" panose="02020603050405020304" pitchFamily="18" charset="0"/>
              <a:ea typeface="新細明體" panose="02020500000000000000" pitchFamily="18" charset="-120"/>
            </a:endParaRPr>
          </a:p>
          <a:p>
            <a:pPr marL="306070"/>
            <a:r>
              <a:rPr lang="en-US" altLang="zh-TW" dirty="0">
                <a:hlinkClick r:id="rId4" action="ppaction://hlinkfile"/>
              </a:rPr>
              <a:t>【</a:t>
            </a:r>
            <a:r>
              <a:rPr lang="zh-TW" altLang="en-US" dirty="0">
                <a:hlinkClick r:id="rId4" action="ppaction://hlinkfile"/>
              </a:rPr>
              <a:t>開發經驗</a:t>
            </a:r>
            <a:r>
              <a:rPr lang="en-US" altLang="zh-TW" dirty="0">
                <a:hlinkClick r:id="rId4" action="ppaction://hlinkfile"/>
              </a:rPr>
              <a:t>】</a:t>
            </a:r>
            <a:r>
              <a:rPr lang="zh-TW" altLang="en-US" dirty="0">
                <a:hlinkClick r:id="rId4" action="ppaction://hlinkfile"/>
              </a:rPr>
              <a:t>淺談</a:t>
            </a:r>
            <a:r>
              <a:rPr lang="en-US" altLang="zh-TW" dirty="0">
                <a:hlinkClick r:id="rId4" action="ppaction://hlinkfile"/>
              </a:rPr>
              <a:t>flutter</a:t>
            </a:r>
            <a:r>
              <a:rPr lang="zh-TW" altLang="en-US" dirty="0">
                <a:hlinkClick r:id="rId4" action="ppaction://hlinkfile"/>
              </a:rPr>
              <a:t>的優點與缺點</a:t>
            </a:r>
            <a:endParaRPr lang="en-US" altLang="zh-TW" dirty="0"/>
          </a:p>
          <a:p>
            <a:pPr marL="306070"/>
            <a:endParaRPr lang="en-US" altLang="zh-TW" dirty="0"/>
          </a:p>
          <a:p>
            <a:pPr marL="306070"/>
            <a:r>
              <a:rPr lang="en-US" altLang="zh-TW" b="0" i="0" u="sng" dirty="0">
                <a:solidFill>
                  <a:srgbClr val="1A0DAB"/>
                </a:solidFill>
                <a:effectLst/>
                <a:latin typeface="arial" panose="020B0604020202020204" pitchFamily="34" charset="0"/>
                <a:hlinkClick r:id="rId5"/>
              </a:rPr>
              <a:t>Flutter - </a:t>
            </a:r>
            <a:r>
              <a:rPr lang="zh-TW" altLang="en-US" b="0" i="0" u="sng" dirty="0">
                <a:solidFill>
                  <a:srgbClr val="1A0DAB"/>
                </a:solidFill>
                <a:effectLst/>
                <a:latin typeface="arial" panose="020B0604020202020204" pitchFamily="34" charset="0"/>
                <a:hlinkClick r:id="rId5"/>
              </a:rPr>
              <a:t>維基百科</a:t>
            </a:r>
          </a:p>
          <a:p>
            <a:pPr marL="306070"/>
            <a:endParaRPr lang="en-US" altLang="zh-TW" dirty="0"/>
          </a:p>
          <a:p>
            <a:pPr marL="306070"/>
            <a:r>
              <a:rPr lang="en-US" altLang="zh-TW" dirty="0">
                <a:hlinkClick r:id="rId6" action="ppaction://hlinkfile"/>
              </a:rPr>
              <a:t>aerobis </a:t>
            </a:r>
            <a:r>
              <a:rPr lang="en-US" altLang="zh-TW" dirty="0" err="1">
                <a:hlinkClick r:id="rId6" action="ppaction://hlinkfile"/>
              </a:rPr>
              <a:t>powrlink</a:t>
            </a:r>
            <a:r>
              <a:rPr lang="en-US" altLang="zh-TW" dirty="0">
                <a:hlinkClick r:id="rId6" action="ppaction://hlinkfile"/>
              </a:rPr>
              <a:t> </a:t>
            </a:r>
            <a:r>
              <a:rPr lang="zh-TW" altLang="en-US" dirty="0">
                <a:hlinkClick r:id="rId6" action="ppaction://hlinkfile"/>
              </a:rPr>
              <a:t>肌力功能測試套組</a:t>
            </a:r>
            <a:endParaRPr lang="zh-TW" altLang="en-US" dirty="0"/>
          </a:p>
          <a:p>
            <a:pPr marL="306070"/>
            <a:endParaRPr lang="zh-TW" altLang="en-US" dirty="0"/>
          </a:p>
        </p:txBody>
      </p:sp>
    </p:spTree>
    <p:extLst>
      <p:ext uri="{BB962C8B-B14F-4D97-AF65-F5344CB8AC3E}">
        <p14:creationId xmlns:p14="http://schemas.microsoft.com/office/powerpoint/2010/main" val="105122952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BBF29D2-CE9F-4CC1-B00B-6361D8F730F1}"/>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a:extLst>
              <a:ext uri="{FF2B5EF4-FFF2-40B4-BE49-F238E27FC236}">
                <a16:creationId xmlns:a16="http://schemas.microsoft.com/office/drawing/2014/main" id="{9DB328E2-B371-4F6C-A84F-3EA08E4994D5}"/>
              </a:ext>
            </a:extLst>
          </p:cNvPr>
          <p:cNvSpPr/>
          <p:nvPr/>
        </p:nvSpPr>
        <p:spPr>
          <a:xfrm>
            <a:off x="0" y="2049510"/>
            <a:ext cx="12192000" cy="2758980"/>
          </a:xfrm>
          <a:prstGeom prst="rect">
            <a:avLst/>
          </a:prstGeom>
          <a:solidFill>
            <a:srgbClr val="666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平行四边形 1">
            <a:extLst>
              <a:ext uri="{FF2B5EF4-FFF2-40B4-BE49-F238E27FC236}">
                <a16:creationId xmlns:a16="http://schemas.microsoft.com/office/drawing/2014/main" id="{6922DCA0-1D99-42A5-A5DB-5AB7C1F9D057}"/>
              </a:ext>
            </a:extLst>
          </p:cNvPr>
          <p:cNvSpPr/>
          <p:nvPr/>
        </p:nvSpPr>
        <p:spPr>
          <a:xfrm>
            <a:off x="1627773" y="1384300"/>
            <a:ext cx="3162300" cy="4089400"/>
          </a:xfrm>
          <a:prstGeom prst="parallelogram">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C32C7B03-B002-46BF-89EE-3893706E6206}"/>
              </a:ext>
            </a:extLst>
          </p:cNvPr>
          <p:cNvSpPr/>
          <p:nvPr/>
        </p:nvSpPr>
        <p:spPr>
          <a:xfrm>
            <a:off x="1976695" y="2049510"/>
            <a:ext cx="2464455" cy="2192908"/>
          </a:xfrm>
          <a:prstGeom prst="rect">
            <a:avLst/>
          </a:prstGeom>
        </p:spPr>
        <p:txBody>
          <a:bodyPr wrap="square" lIns="68580" tIns="34290" rIns="68580" bIns="34290">
            <a:spAutoFit/>
          </a:bodyPr>
          <a:lstStyle/>
          <a:p>
            <a:pPr algn="ctr">
              <a:defRPr/>
            </a:pPr>
            <a:r>
              <a:rPr lang="en-US" altLang="zh-TW" sz="13800" spc="225" dirty="0">
                <a:solidFill>
                  <a:schemeClr val="bg1"/>
                </a:solidFill>
                <a:latin typeface="包图粗朗体" panose="02000000000000000000" pitchFamily="2" charset="-122"/>
                <a:ea typeface="包图粗朗体" panose="02000000000000000000" pitchFamily="2" charset="-122"/>
                <a:cs typeface="+mn-ea"/>
                <a:sym typeface="+mn-lt"/>
              </a:rPr>
              <a:t>6</a:t>
            </a:r>
            <a:endParaRPr sz="13800" spc="225" dirty="0">
              <a:solidFill>
                <a:schemeClr val="bg1"/>
              </a:solidFill>
              <a:latin typeface="包图粗朗体" panose="02000000000000000000" pitchFamily="2" charset="-122"/>
              <a:ea typeface="包图粗朗体" panose="02000000000000000000" pitchFamily="2" charset="-122"/>
              <a:cs typeface="+mn-ea"/>
              <a:sym typeface="+mn-lt"/>
            </a:endParaRPr>
          </a:p>
        </p:txBody>
      </p:sp>
      <p:sp>
        <p:nvSpPr>
          <p:cNvPr id="17" name="矩形 16">
            <a:extLst>
              <a:ext uri="{FF2B5EF4-FFF2-40B4-BE49-F238E27FC236}">
                <a16:creationId xmlns:a16="http://schemas.microsoft.com/office/drawing/2014/main" id="{229CA21C-4690-466E-A8A0-A301E122288B}"/>
              </a:ext>
            </a:extLst>
          </p:cNvPr>
          <p:cNvSpPr/>
          <p:nvPr/>
        </p:nvSpPr>
        <p:spPr>
          <a:xfrm>
            <a:off x="5665092" y="2932710"/>
            <a:ext cx="5651888" cy="992579"/>
          </a:xfrm>
          <a:prstGeom prst="rect">
            <a:avLst/>
          </a:prstGeom>
        </p:spPr>
        <p:txBody>
          <a:bodyPr wrap="square" lIns="68580" tIns="34290" rIns="68580" bIns="34290">
            <a:spAutoFit/>
          </a:bodyPr>
          <a:lstStyle/>
          <a:p>
            <a:pPr algn="ctr">
              <a:defRPr/>
            </a:pPr>
            <a:r>
              <a:rPr lang="en-US" altLang="zh-TW" sz="6000" spc="225" dirty="0">
                <a:solidFill>
                  <a:schemeClr val="bg1"/>
                </a:solidFill>
                <a:latin typeface="字魂59号-创粗黑" panose="00000500000000000000" pitchFamily="2" charset="-122"/>
                <a:ea typeface="字魂59号-创粗黑" panose="00000500000000000000" pitchFamily="2" charset="-122"/>
                <a:cs typeface="+mn-ea"/>
                <a:sym typeface="+mn-lt"/>
              </a:rPr>
              <a:t>Q&amp;A</a:t>
            </a:r>
            <a:endParaRPr lang="zh-CN" altLang="en-US" sz="6000" spc="225" dirty="0">
              <a:solidFill>
                <a:schemeClr val="bg1"/>
              </a:solidFill>
              <a:latin typeface="字魂59号-创粗黑" panose="00000500000000000000" pitchFamily="2" charset="-122"/>
              <a:ea typeface="字魂59号-创粗黑" panose="00000500000000000000" pitchFamily="2" charset="-122"/>
              <a:cs typeface="+mn-ea"/>
              <a:sym typeface="+mn-lt"/>
            </a:endParaRPr>
          </a:p>
        </p:txBody>
      </p:sp>
    </p:spTree>
    <p:extLst>
      <p:ext uri="{BB962C8B-B14F-4D97-AF65-F5344CB8AC3E}">
        <p14:creationId xmlns:p14="http://schemas.microsoft.com/office/powerpoint/2010/main" val="1951724351"/>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9EAB5E59-C961-480F-923E-2E1C1071F15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8" name="组合 7">
            <a:extLst>
              <a:ext uri="{FF2B5EF4-FFF2-40B4-BE49-F238E27FC236}">
                <a16:creationId xmlns:a16="http://schemas.microsoft.com/office/drawing/2014/main" id="{9B47FC7D-B29A-4982-ACBE-B9BA4950977D}"/>
              </a:ext>
            </a:extLst>
          </p:cNvPr>
          <p:cNvGrpSpPr/>
          <p:nvPr/>
        </p:nvGrpSpPr>
        <p:grpSpPr>
          <a:xfrm>
            <a:off x="2586037" y="1695067"/>
            <a:ext cx="5657851" cy="4244193"/>
            <a:chOff x="5572123" y="1172330"/>
            <a:chExt cx="4638737" cy="3479714"/>
          </a:xfrm>
        </p:grpSpPr>
        <p:sp>
          <p:nvSpPr>
            <p:cNvPr id="6" name="矩形 5">
              <a:extLst>
                <a:ext uri="{FF2B5EF4-FFF2-40B4-BE49-F238E27FC236}">
                  <a16:creationId xmlns:a16="http://schemas.microsoft.com/office/drawing/2014/main" id="{D3CC2F9D-F11C-407A-AB65-E0EE6CC94360}"/>
                </a:ext>
              </a:extLst>
            </p:cNvPr>
            <p:cNvSpPr/>
            <p:nvPr/>
          </p:nvSpPr>
          <p:spPr>
            <a:xfrm>
              <a:off x="5572124" y="1172330"/>
              <a:ext cx="105425" cy="3399672"/>
            </a:xfrm>
            <a:prstGeom prst="rect">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935316C-EB4E-4BA5-850F-621F0581A3B2}"/>
                </a:ext>
              </a:extLst>
            </p:cNvPr>
            <p:cNvSpPr/>
            <p:nvPr/>
          </p:nvSpPr>
          <p:spPr>
            <a:xfrm rot="16200000">
              <a:off x="7839755" y="2280939"/>
              <a:ext cx="103473" cy="4638737"/>
            </a:xfrm>
            <a:prstGeom prst="rect">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0" name="组合 9">
            <a:extLst>
              <a:ext uri="{FF2B5EF4-FFF2-40B4-BE49-F238E27FC236}">
                <a16:creationId xmlns:a16="http://schemas.microsoft.com/office/drawing/2014/main" id="{021A0774-3A16-4166-BF89-89278E723A25}"/>
              </a:ext>
            </a:extLst>
          </p:cNvPr>
          <p:cNvGrpSpPr/>
          <p:nvPr/>
        </p:nvGrpSpPr>
        <p:grpSpPr>
          <a:xfrm flipH="1" flipV="1">
            <a:off x="2586037" y="889780"/>
            <a:ext cx="6635093" cy="5038387"/>
            <a:chOff x="5261388" y="519244"/>
            <a:chExt cx="5439954" cy="4130853"/>
          </a:xfrm>
        </p:grpSpPr>
        <p:sp>
          <p:nvSpPr>
            <p:cNvPr id="11" name="矩形 10">
              <a:extLst>
                <a:ext uri="{FF2B5EF4-FFF2-40B4-BE49-F238E27FC236}">
                  <a16:creationId xmlns:a16="http://schemas.microsoft.com/office/drawing/2014/main" id="{E6978693-838A-4100-B55D-559C3D4D1A33}"/>
                </a:ext>
              </a:extLst>
            </p:cNvPr>
            <p:cNvSpPr/>
            <p:nvPr/>
          </p:nvSpPr>
          <p:spPr>
            <a:xfrm>
              <a:off x="5261388" y="529007"/>
              <a:ext cx="105424" cy="4121090"/>
            </a:xfrm>
            <a:prstGeom prst="rect">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443F323-C7F1-4DC4-B8E8-A82189DF9853}"/>
                </a:ext>
              </a:extLst>
            </p:cNvPr>
            <p:cNvSpPr/>
            <p:nvPr/>
          </p:nvSpPr>
          <p:spPr>
            <a:xfrm rot="16200000">
              <a:off x="7931885" y="1880639"/>
              <a:ext cx="110669" cy="5428244"/>
            </a:xfrm>
            <a:prstGeom prst="rect">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902EE91-1744-4201-86D8-9345BC3AA367}"/>
                </a:ext>
              </a:extLst>
            </p:cNvPr>
            <p:cNvSpPr/>
            <p:nvPr/>
          </p:nvSpPr>
          <p:spPr>
            <a:xfrm>
              <a:off x="10595914" y="4240769"/>
              <a:ext cx="105425" cy="363773"/>
            </a:xfrm>
            <a:prstGeom prst="rect">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9C0512E-848F-4EC5-8A5C-4CB0D5698118}"/>
                </a:ext>
              </a:extLst>
            </p:cNvPr>
            <p:cNvSpPr/>
            <p:nvPr/>
          </p:nvSpPr>
          <p:spPr>
            <a:xfrm rot="16200000">
              <a:off x="5498977" y="387080"/>
              <a:ext cx="103474" cy="367801"/>
            </a:xfrm>
            <a:prstGeom prst="rect">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a:extLst>
              <a:ext uri="{FF2B5EF4-FFF2-40B4-BE49-F238E27FC236}">
                <a16:creationId xmlns:a16="http://schemas.microsoft.com/office/drawing/2014/main" id="{9DB328E2-B371-4F6C-A84F-3EA08E4994D5}"/>
              </a:ext>
            </a:extLst>
          </p:cNvPr>
          <p:cNvSpPr/>
          <p:nvPr/>
        </p:nvSpPr>
        <p:spPr>
          <a:xfrm>
            <a:off x="0" y="2049510"/>
            <a:ext cx="12192000" cy="2758980"/>
          </a:xfrm>
          <a:prstGeom prst="rect">
            <a:avLst/>
          </a:prstGeom>
          <a:solidFill>
            <a:srgbClr val="666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C32C7B03-B002-46BF-89EE-3893706E6206}"/>
              </a:ext>
            </a:extLst>
          </p:cNvPr>
          <p:cNvSpPr/>
          <p:nvPr/>
        </p:nvSpPr>
        <p:spPr>
          <a:xfrm>
            <a:off x="0" y="2848573"/>
            <a:ext cx="12192000" cy="900246"/>
          </a:xfrm>
          <a:prstGeom prst="rect">
            <a:avLst/>
          </a:prstGeom>
        </p:spPr>
        <p:txBody>
          <a:bodyPr wrap="square" lIns="68580" tIns="34290" rIns="68580" bIns="34290">
            <a:spAutoFit/>
          </a:bodyPr>
          <a:lstStyle/>
          <a:p>
            <a:pPr algn="ctr">
              <a:defRPr/>
            </a:pPr>
            <a:r>
              <a:rPr lang="en-US" altLang="zh-CN" sz="5400" spc="225" dirty="0">
                <a:solidFill>
                  <a:schemeClr val="accent1">
                    <a:lumMod val="20000"/>
                    <a:lumOff val="80000"/>
                  </a:schemeClr>
                </a:solidFill>
                <a:latin typeface="包图粗朗体" panose="02000000000000000000" pitchFamily="2" charset="-122"/>
                <a:ea typeface="包图粗朗体" panose="02000000000000000000" pitchFamily="2" charset="-122"/>
                <a:cs typeface="+mn-ea"/>
                <a:sym typeface="+mn-lt"/>
              </a:rPr>
              <a:t>THANKS FOR WATCHING</a:t>
            </a:r>
            <a:endParaRPr sz="5400" spc="225" dirty="0">
              <a:solidFill>
                <a:schemeClr val="accent1">
                  <a:lumMod val="20000"/>
                  <a:lumOff val="80000"/>
                </a:schemeClr>
              </a:solidFill>
              <a:latin typeface="包图粗朗体" panose="02000000000000000000" pitchFamily="2" charset="-122"/>
              <a:ea typeface="包图粗朗体" panose="02000000000000000000" pitchFamily="2" charset="-122"/>
              <a:cs typeface="+mn-ea"/>
              <a:sym typeface="+mn-lt"/>
            </a:endParaRPr>
          </a:p>
        </p:txBody>
      </p:sp>
      <p:sp>
        <p:nvSpPr>
          <p:cNvPr id="17" name="矩形 16">
            <a:extLst>
              <a:ext uri="{FF2B5EF4-FFF2-40B4-BE49-F238E27FC236}">
                <a16:creationId xmlns:a16="http://schemas.microsoft.com/office/drawing/2014/main" id="{229CA21C-4690-466E-A8A0-A301E122288B}"/>
              </a:ext>
            </a:extLst>
          </p:cNvPr>
          <p:cNvSpPr/>
          <p:nvPr/>
        </p:nvSpPr>
        <p:spPr>
          <a:xfrm>
            <a:off x="2586037" y="3206363"/>
            <a:ext cx="6506508" cy="1084912"/>
          </a:xfrm>
          <a:prstGeom prst="rect">
            <a:avLst/>
          </a:prstGeom>
        </p:spPr>
        <p:txBody>
          <a:bodyPr wrap="square" lIns="68580" tIns="34290" rIns="68580" bIns="34290">
            <a:spAutoFit/>
          </a:bodyPr>
          <a:lstStyle/>
          <a:p>
            <a:pPr algn="ctr">
              <a:defRPr/>
            </a:pPr>
            <a:endParaRPr sz="6600" spc="225" dirty="0">
              <a:solidFill>
                <a:schemeClr val="bg1"/>
              </a:solidFill>
              <a:latin typeface="字魂59号-创粗黑" panose="00000500000000000000" pitchFamily="2" charset="-122"/>
              <a:ea typeface="字魂59号-创粗黑" panose="00000500000000000000" pitchFamily="2" charset="-122"/>
              <a:cs typeface="+mn-ea"/>
              <a:sym typeface="+mn-lt"/>
            </a:endParaRPr>
          </a:p>
        </p:txBody>
      </p:sp>
    </p:spTree>
    <p:extLst>
      <p:ext uri="{BB962C8B-B14F-4D97-AF65-F5344CB8AC3E}">
        <p14:creationId xmlns:p14="http://schemas.microsoft.com/office/powerpoint/2010/main" val="11383400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038B0FE6-318C-444B-8361-DFB0397C80D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a:extLst>
              <a:ext uri="{FF2B5EF4-FFF2-40B4-BE49-F238E27FC236}">
                <a16:creationId xmlns:a16="http://schemas.microsoft.com/office/drawing/2014/main" id="{9DB328E2-B371-4F6C-A84F-3EA08E4994D5}"/>
              </a:ext>
            </a:extLst>
          </p:cNvPr>
          <p:cNvSpPr/>
          <p:nvPr/>
        </p:nvSpPr>
        <p:spPr>
          <a:xfrm>
            <a:off x="0" y="2049510"/>
            <a:ext cx="12192000" cy="2758980"/>
          </a:xfrm>
          <a:prstGeom prst="rect">
            <a:avLst/>
          </a:prstGeom>
          <a:solidFill>
            <a:srgbClr val="666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平行四边形 1">
            <a:extLst>
              <a:ext uri="{FF2B5EF4-FFF2-40B4-BE49-F238E27FC236}">
                <a16:creationId xmlns:a16="http://schemas.microsoft.com/office/drawing/2014/main" id="{6922DCA0-1D99-42A5-A5DB-5AB7C1F9D057}"/>
              </a:ext>
            </a:extLst>
          </p:cNvPr>
          <p:cNvSpPr/>
          <p:nvPr/>
        </p:nvSpPr>
        <p:spPr>
          <a:xfrm>
            <a:off x="1627773" y="1384300"/>
            <a:ext cx="3162300" cy="4089400"/>
          </a:xfrm>
          <a:prstGeom prst="parallelogram">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C32C7B03-B002-46BF-89EE-3893706E6206}"/>
              </a:ext>
            </a:extLst>
          </p:cNvPr>
          <p:cNvSpPr/>
          <p:nvPr/>
        </p:nvSpPr>
        <p:spPr>
          <a:xfrm>
            <a:off x="1976695" y="2049510"/>
            <a:ext cx="2464455" cy="2192908"/>
          </a:xfrm>
          <a:prstGeom prst="rect">
            <a:avLst/>
          </a:prstGeom>
        </p:spPr>
        <p:txBody>
          <a:bodyPr wrap="square" lIns="68580" tIns="34290" rIns="68580" bIns="34290">
            <a:spAutoFit/>
          </a:bodyPr>
          <a:lstStyle/>
          <a:p>
            <a:pPr algn="ctr">
              <a:defRPr/>
            </a:pPr>
            <a:r>
              <a:rPr lang="en-US" altLang="zh-CN" sz="13800" spc="225" dirty="0">
                <a:solidFill>
                  <a:schemeClr val="bg1"/>
                </a:solidFill>
                <a:latin typeface="包图粗朗体" panose="02000000000000000000" pitchFamily="2" charset="-122"/>
                <a:ea typeface="包图粗朗体" panose="02000000000000000000" pitchFamily="2" charset="-122"/>
                <a:cs typeface="+mn-ea"/>
                <a:sym typeface="+mn-lt"/>
              </a:rPr>
              <a:t>1</a:t>
            </a:r>
            <a:endParaRPr sz="13800" spc="225" dirty="0">
              <a:solidFill>
                <a:schemeClr val="bg1"/>
              </a:solidFill>
              <a:latin typeface="包图粗朗体" panose="02000000000000000000" pitchFamily="2" charset="-122"/>
              <a:ea typeface="包图粗朗体" panose="02000000000000000000" pitchFamily="2" charset="-122"/>
              <a:cs typeface="+mn-ea"/>
              <a:sym typeface="+mn-lt"/>
            </a:endParaRPr>
          </a:p>
        </p:txBody>
      </p:sp>
      <p:sp>
        <p:nvSpPr>
          <p:cNvPr id="17" name="矩形 16">
            <a:extLst>
              <a:ext uri="{FF2B5EF4-FFF2-40B4-BE49-F238E27FC236}">
                <a16:creationId xmlns:a16="http://schemas.microsoft.com/office/drawing/2014/main" id="{229CA21C-4690-466E-A8A0-A301E122288B}"/>
              </a:ext>
            </a:extLst>
          </p:cNvPr>
          <p:cNvSpPr/>
          <p:nvPr/>
        </p:nvSpPr>
        <p:spPr>
          <a:xfrm>
            <a:off x="4899636" y="2932710"/>
            <a:ext cx="6030964" cy="992579"/>
          </a:xfrm>
          <a:prstGeom prst="rect">
            <a:avLst/>
          </a:prstGeom>
        </p:spPr>
        <p:txBody>
          <a:bodyPr wrap="square" lIns="68580" tIns="34290" rIns="68580" bIns="34290">
            <a:spAutoFit/>
          </a:bodyPr>
          <a:lstStyle/>
          <a:p>
            <a:pPr algn="ctr">
              <a:defRPr/>
            </a:pPr>
            <a:r>
              <a:rPr lang="zh-TW" altLang="en-US" sz="6000" spc="225" dirty="0">
                <a:solidFill>
                  <a:schemeClr val="bg1"/>
                </a:solidFill>
                <a:latin typeface="字魂59号-创粗黑" panose="00000500000000000000" pitchFamily="2" charset="-122"/>
                <a:ea typeface="字魂59号-创粗黑" panose="00000500000000000000" pitchFamily="2" charset="-122"/>
                <a:cs typeface="+mn-ea"/>
                <a:sym typeface="+mn-lt"/>
              </a:rPr>
              <a:t>研究動機</a:t>
            </a:r>
          </a:p>
        </p:txBody>
      </p:sp>
    </p:spTree>
    <p:extLst>
      <p:ext uri="{BB962C8B-B14F-4D97-AF65-F5344CB8AC3E}">
        <p14:creationId xmlns:p14="http://schemas.microsoft.com/office/powerpoint/2010/main" val="62863811"/>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866479B-B15A-4E2C-9D08-8BB340721CF6}"/>
              </a:ext>
            </a:extLst>
          </p:cNvPr>
          <p:cNvSpPr/>
          <p:nvPr/>
        </p:nvSpPr>
        <p:spPr>
          <a:xfrm>
            <a:off x="835266" y="347669"/>
            <a:ext cx="3441057" cy="561692"/>
          </a:xfrm>
          <a:prstGeom prst="rect">
            <a:avLst/>
          </a:prstGeom>
        </p:spPr>
        <p:txBody>
          <a:bodyPr wrap="square" lIns="68580" tIns="34290" rIns="68580" bIns="34290">
            <a:spAutoFit/>
          </a:bodyPr>
          <a:lstStyle/>
          <a:p>
            <a:pPr algn="ctr">
              <a:defRPr/>
            </a:pPr>
            <a:r>
              <a:rPr lang="zh-TW" altLang="en-US" sz="3200" spc="22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研究動機</a:t>
            </a:r>
          </a:p>
        </p:txBody>
      </p:sp>
      <p:cxnSp>
        <p:nvCxnSpPr>
          <p:cNvPr id="5" name="直接连接符 4">
            <a:extLst>
              <a:ext uri="{FF2B5EF4-FFF2-40B4-BE49-F238E27FC236}">
                <a16:creationId xmlns:a16="http://schemas.microsoft.com/office/drawing/2014/main" id="{A0FEB712-AA69-4A1D-BD12-92CAB1454E4D}"/>
              </a:ext>
            </a:extLst>
          </p:cNvPr>
          <p:cNvCxnSpPr>
            <a:cxnSpLocks/>
          </p:cNvCxnSpPr>
          <p:nvPr/>
        </p:nvCxnSpPr>
        <p:spPr>
          <a:xfrm flipV="1">
            <a:off x="245806" y="934065"/>
            <a:ext cx="6282813" cy="43835"/>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D4023B69-0A92-4E2A-812D-4EDFAF994518}"/>
              </a:ext>
            </a:extLst>
          </p:cNvPr>
          <p:cNvSpPr txBox="1"/>
          <p:nvPr/>
        </p:nvSpPr>
        <p:spPr>
          <a:xfrm>
            <a:off x="835266" y="1753076"/>
            <a:ext cx="6627959" cy="3970318"/>
          </a:xfrm>
          <a:prstGeom prst="rect">
            <a:avLst/>
          </a:prstGeom>
          <a:noFill/>
        </p:spPr>
        <p:txBody>
          <a:bodyPr wrap="square" rtlCol="0">
            <a:spAutoFit/>
          </a:bodyPr>
          <a:lstStyle/>
          <a:p>
            <a:r>
              <a:rPr lang="en-US" altLang="zh-TW" sz="2800" kern="100" dirty="0">
                <a:effectLst/>
                <a:latin typeface="標楷體" panose="03000509000000000000" pitchFamily="65" charset="-120"/>
                <a:ea typeface="標楷體" panose="03000509000000000000" pitchFamily="65" charset="-120"/>
                <a:cs typeface="Times New Roman" panose="02020603050405020304" pitchFamily="18" charset="0"/>
              </a:rPr>
              <a:t>	</a:t>
            </a:r>
            <a:r>
              <a:rPr lang="zh-TW" altLang="zh-TW" sz="2800" kern="100" dirty="0">
                <a:effectLst/>
                <a:latin typeface="標楷體" panose="03000509000000000000" pitchFamily="65" charset="-120"/>
                <a:ea typeface="標楷體" panose="03000509000000000000" pitchFamily="65" charset="-120"/>
                <a:cs typeface="Times New Roman" panose="02020603050405020304" pitchFamily="18" charset="0"/>
              </a:rPr>
              <a:t>隨著平均壽命提高及少子化的觀念，台灣已正式步入高齡社會</a:t>
            </a:r>
            <a:r>
              <a:rPr lang="zh-TW" altLang="en-US" sz="2800" kern="100" dirty="0">
                <a:effectLst/>
                <a:latin typeface="標楷體" panose="03000509000000000000" pitchFamily="65" charset="-120"/>
                <a:ea typeface="標楷體" panose="03000509000000000000" pitchFamily="65" charset="-120"/>
                <a:cs typeface="Times New Roman" panose="02020603050405020304" pitchFamily="18" charset="0"/>
              </a:rPr>
              <a:t>，根據</a:t>
            </a:r>
            <a:r>
              <a:rPr lang="zh-TW" altLang="zh-TW" sz="2800" kern="100" dirty="0">
                <a:effectLst/>
                <a:latin typeface="Times New Roman" panose="02020603050405020304" pitchFamily="18" charset="0"/>
                <a:ea typeface="標楷體" panose="03000509000000000000" pitchFamily="65" charset="-120"/>
                <a:cs typeface="Times New Roman" panose="02020603050405020304" pitchFamily="18" charset="0"/>
              </a:rPr>
              <a:t>相關單位統計，在</a:t>
            </a:r>
            <a:r>
              <a:rPr lang="en-US" altLang="zh-TW" sz="2800" kern="100" dirty="0">
                <a:effectLst/>
                <a:latin typeface="Times New Roman" panose="02020603050405020304" pitchFamily="18" charset="0"/>
                <a:ea typeface="標楷體" panose="03000509000000000000" pitchFamily="65" charset="-120"/>
              </a:rPr>
              <a:t>65</a:t>
            </a:r>
            <a:r>
              <a:rPr lang="zh-TW" altLang="zh-TW" sz="2800" kern="100" dirty="0">
                <a:effectLst/>
                <a:latin typeface="Times New Roman" panose="02020603050405020304" pitchFamily="18" charset="0"/>
                <a:ea typeface="標楷體" panose="03000509000000000000" pitchFamily="65" charset="-120"/>
                <a:cs typeface="Times New Roman" panose="02020603050405020304" pitchFamily="18" charset="0"/>
              </a:rPr>
              <a:t>歲以上</a:t>
            </a:r>
            <a:r>
              <a:rPr lang="zh-TW" altLang="en-US" sz="2800" kern="100" dirty="0">
                <a:effectLst/>
                <a:latin typeface="Times New Roman" panose="02020603050405020304" pitchFamily="18" charset="0"/>
                <a:ea typeface="標楷體" panose="03000509000000000000" pitchFamily="65" charset="-120"/>
                <a:cs typeface="Times New Roman" panose="02020603050405020304" pitchFamily="18" charset="0"/>
              </a:rPr>
              <a:t>的</a:t>
            </a:r>
            <a:r>
              <a:rPr lang="zh-TW" altLang="zh-TW" sz="2800" kern="100" dirty="0">
                <a:effectLst/>
                <a:latin typeface="Times New Roman" panose="02020603050405020304" pitchFamily="18" charset="0"/>
                <a:ea typeface="標楷體" panose="03000509000000000000" pitchFamily="65" charset="-120"/>
                <a:cs typeface="Times New Roman" panose="02020603050405020304" pitchFamily="18" charset="0"/>
              </a:rPr>
              <a:t>長者事故傷害及死亡原因裡，第二名為跌倒，情況嚴重者會造成長期臥床，甚至死亡</a:t>
            </a:r>
            <a:r>
              <a:rPr lang="zh-TW" altLang="en-US" sz="28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2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2800" kern="100" dirty="0">
                <a:latin typeface="Times New Roman" panose="02020603050405020304" pitchFamily="18" charset="0"/>
                <a:ea typeface="標楷體" panose="03000509000000000000" pitchFamily="65" charset="-120"/>
              </a:rPr>
              <a:t>    </a:t>
            </a:r>
            <a:r>
              <a:rPr lang="zh-TW" altLang="zh-TW" sz="2800" kern="100" dirty="0">
                <a:effectLst/>
                <a:latin typeface="Times New Roman" panose="02020603050405020304" pitchFamily="18" charset="0"/>
                <a:ea typeface="標楷體" panose="03000509000000000000" pitchFamily="65" charset="-120"/>
              </a:rPr>
              <a:t>為了增加高齡者們對自身肢體靈活度的了解，本組規畫製作一個以高齡者為主的健康</a:t>
            </a:r>
            <a:r>
              <a:rPr lang="en-US" altLang="zh-TW" sz="2800" kern="100" dirty="0">
                <a:effectLst/>
                <a:latin typeface="Times New Roman" panose="02020603050405020304" pitchFamily="18" charset="0"/>
                <a:ea typeface="標楷體" panose="03000509000000000000" pitchFamily="65" charset="-120"/>
              </a:rPr>
              <a:t>APP</a:t>
            </a:r>
            <a:r>
              <a:rPr lang="zh-TW" altLang="zh-TW" sz="2800" kern="100" dirty="0">
                <a:effectLst/>
                <a:latin typeface="Times New Roman" panose="02020603050405020304" pitchFamily="18" charset="0"/>
                <a:ea typeface="標楷體" panose="03000509000000000000" pitchFamily="65" charset="-120"/>
              </a:rPr>
              <a:t>，以降低高齡者發生意外的機率。</a:t>
            </a:r>
            <a:endParaRPr lang="zh-TW" altLang="zh-TW" sz="2800" kern="100" dirty="0">
              <a:effectLst/>
              <a:latin typeface="Times New Roman" panose="02020603050405020304" pitchFamily="18" charset="0"/>
              <a:ea typeface="新細明體" panose="02020500000000000000" pitchFamily="18" charset="-120"/>
            </a:endParaRPr>
          </a:p>
        </p:txBody>
      </p:sp>
      <p:pic>
        <p:nvPicPr>
          <p:cNvPr id="3" name="圖片 2">
            <a:extLst>
              <a:ext uri="{FF2B5EF4-FFF2-40B4-BE49-F238E27FC236}">
                <a16:creationId xmlns:a16="http://schemas.microsoft.com/office/drawing/2014/main" id="{5C55853D-603A-446D-98C2-5D85AF1D0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225" y="955982"/>
            <a:ext cx="4532859" cy="48159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1830109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866479B-B15A-4E2C-9D08-8BB340721CF6}"/>
              </a:ext>
            </a:extLst>
          </p:cNvPr>
          <p:cNvSpPr/>
          <p:nvPr/>
        </p:nvSpPr>
        <p:spPr>
          <a:xfrm>
            <a:off x="835266" y="347669"/>
            <a:ext cx="3441057" cy="561692"/>
          </a:xfrm>
          <a:prstGeom prst="rect">
            <a:avLst/>
          </a:prstGeom>
        </p:spPr>
        <p:txBody>
          <a:bodyPr wrap="square" lIns="68580" tIns="34290" rIns="68580" bIns="34290">
            <a:spAutoFit/>
          </a:bodyPr>
          <a:lstStyle/>
          <a:p>
            <a:pPr algn="ctr">
              <a:defRPr/>
            </a:pPr>
            <a:r>
              <a:rPr lang="zh-TW" altLang="en-US" sz="3200" spc="22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研究動機</a:t>
            </a:r>
          </a:p>
        </p:txBody>
      </p:sp>
      <p:cxnSp>
        <p:nvCxnSpPr>
          <p:cNvPr id="5" name="直接连接符 4">
            <a:extLst>
              <a:ext uri="{FF2B5EF4-FFF2-40B4-BE49-F238E27FC236}">
                <a16:creationId xmlns:a16="http://schemas.microsoft.com/office/drawing/2014/main" id="{A0FEB712-AA69-4A1D-BD12-92CAB1454E4D}"/>
              </a:ext>
            </a:extLst>
          </p:cNvPr>
          <p:cNvCxnSpPr>
            <a:cxnSpLocks/>
          </p:cNvCxnSpPr>
          <p:nvPr/>
        </p:nvCxnSpPr>
        <p:spPr>
          <a:xfrm flipV="1">
            <a:off x="245806" y="934065"/>
            <a:ext cx="6282813" cy="43835"/>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E45027B-F5BA-4BAE-B3CB-BF0DDD4C44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03712" y="326791"/>
            <a:ext cx="3690488" cy="6088480"/>
          </a:xfrm>
          <a:prstGeom prst="rect">
            <a:avLst/>
          </a:prstGeom>
        </p:spPr>
      </p:pic>
      <p:sp>
        <p:nvSpPr>
          <p:cNvPr id="8" name="文字方塊 7">
            <a:extLst>
              <a:ext uri="{FF2B5EF4-FFF2-40B4-BE49-F238E27FC236}">
                <a16:creationId xmlns:a16="http://schemas.microsoft.com/office/drawing/2014/main" id="{87A16B9B-DCAD-4D0D-AF7B-4A8686CEF740}"/>
              </a:ext>
            </a:extLst>
          </p:cNvPr>
          <p:cNvSpPr txBox="1"/>
          <p:nvPr/>
        </p:nvSpPr>
        <p:spPr>
          <a:xfrm>
            <a:off x="835266" y="1753076"/>
            <a:ext cx="6627959" cy="3539430"/>
          </a:xfrm>
          <a:prstGeom prst="rect">
            <a:avLst/>
          </a:prstGeom>
          <a:noFill/>
        </p:spPr>
        <p:txBody>
          <a:bodyPr wrap="square" rtlCol="0">
            <a:spAutoFit/>
          </a:bodyPr>
          <a:lstStyle/>
          <a:p>
            <a:r>
              <a:rPr lang="en-US" altLang="zh-TW" sz="2800" kern="100" dirty="0">
                <a:effectLst/>
                <a:latin typeface="標楷體" panose="03000509000000000000" pitchFamily="65" charset="-120"/>
                <a:ea typeface="標楷體" panose="03000509000000000000" pitchFamily="65" charset="-120"/>
                <a:cs typeface="Times New Roman" panose="02020603050405020304" pitchFamily="18" charset="0"/>
              </a:rPr>
              <a:t>	</a:t>
            </a:r>
            <a:r>
              <a:rPr lang="zh-TW" altLang="en-US" sz="2800" kern="100" dirty="0">
                <a:effectLst/>
                <a:latin typeface="標楷體" panose="03000509000000000000" pitchFamily="65" charset="-120"/>
                <a:ea typeface="標楷體" panose="03000509000000000000" pitchFamily="65" charset="-120"/>
                <a:cs typeface="Times New Roman" panose="02020603050405020304" pitchFamily="18" charset="0"/>
              </a:rPr>
              <a:t>這次的專題我們是與</a:t>
            </a:r>
            <a:r>
              <a:rPr lang="zh-TW" altLang="en-US" sz="2800" kern="100" dirty="0">
                <a:solidFill>
                  <a:srgbClr val="002060"/>
                </a:solidFill>
                <a:effectLst/>
                <a:latin typeface="標楷體" panose="03000509000000000000" pitchFamily="65" charset="-120"/>
                <a:ea typeface="標楷體" panose="03000509000000000000" pitchFamily="65" charset="-120"/>
                <a:cs typeface="Times New Roman" panose="02020603050405020304" pitchFamily="18" charset="0"/>
              </a:rPr>
              <a:t>臺灣大學物理治療學系</a:t>
            </a:r>
            <a:r>
              <a:rPr lang="zh-TW" altLang="en-US" sz="2800" kern="100" dirty="0">
                <a:effectLst/>
                <a:latin typeface="標楷體" panose="03000509000000000000" pitchFamily="65" charset="-120"/>
                <a:ea typeface="標楷體" panose="03000509000000000000" pitchFamily="65" charset="-120"/>
                <a:cs typeface="Times New Roman" panose="02020603050405020304" pitchFamily="18" charset="0"/>
              </a:rPr>
              <a:t>的</a:t>
            </a:r>
            <a:r>
              <a:rPr lang="zh-TW" altLang="en-US" sz="2800" kern="100" dirty="0">
                <a:solidFill>
                  <a:srgbClr val="002060"/>
                </a:solidFill>
                <a:effectLst/>
                <a:latin typeface="標楷體" panose="03000509000000000000" pitchFamily="65" charset="-120"/>
                <a:ea typeface="標楷體" panose="03000509000000000000" pitchFamily="65" charset="-120"/>
                <a:cs typeface="Times New Roman" panose="02020603050405020304" pitchFamily="18" charset="0"/>
              </a:rPr>
              <a:t>王興國教授</a:t>
            </a:r>
            <a:r>
              <a:rPr lang="zh-TW" altLang="en-US" sz="2800" kern="100" dirty="0">
                <a:effectLst/>
                <a:latin typeface="標楷體" panose="03000509000000000000" pitchFamily="65" charset="-120"/>
                <a:ea typeface="標楷體" panose="03000509000000000000" pitchFamily="65" charset="-120"/>
                <a:cs typeface="Times New Roman" panose="02020603050405020304" pitchFamily="18" charset="0"/>
              </a:rPr>
              <a:t>合作，</a:t>
            </a:r>
            <a:r>
              <a:rPr lang="zh-TW" altLang="en-US" sz="2800" kern="100" dirty="0">
                <a:latin typeface="Times New Roman" panose="02020603050405020304" pitchFamily="18" charset="0"/>
                <a:ea typeface="標楷體" panose="03000509000000000000" pitchFamily="65" charset="-120"/>
                <a:cs typeface="Times New Roman" panose="02020603050405020304" pitchFamily="18" charset="0"/>
              </a:rPr>
              <a:t>由於王教授與研究生們所組成的團隊需要一種能用手機</a:t>
            </a:r>
            <a:r>
              <a:rPr lang="zh-TW" altLang="en-US" sz="2800" kern="100"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快速測試且實用的年長者肌力</a:t>
            </a:r>
            <a:r>
              <a:rPr lang="en-US" altLang="zh-TW" sz="2800" kern="100"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APP</a:t>
            </a:r>
            <a:r>
              <a:rPr lang="zh-TW" altLang="en-US" sz="2800" kern="100" dirty="0">
                <a:latin typeface="Times New Roman" panose="02020603050405020304" pitchFamily="18" charset="0"/>
                <a:ea typeface="標楷體" panose="03000509000000000000" pitchFamily="65" charset="-120"/>
                <a:cs typeface="Times New Roman" panose="02020603050405020304" pitchFamily="18" charset="0"/>
              </a:rPr>
              <a:t>，他們需要技術開發，而我們也需要王教授團隊相關的專業知識，所以我們也因此達成合作關係。</a:t>
            </a:r>
            <a:endParaRPr lang="en-US" altLang="zh-TW" sz="2800" kern="100"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zh-TW" sz="2800" kern="100" dirty="0">
              <a:effectLst/>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305029763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866479B-B15A-4E2C-9D08-8BB340721CF6}"/>
              </a:ext>
            </a:extLst>
          </p:cNvPr>
          <p:cNvSpPr/>
          <p:nvPr/>
        </p:nvSpPr>
        <p:spPr>
          <a:xfrm>
            <a:off x="835266" y="347669"/>
            <a:ext cx="3441057" cy="561692"/>
          </a:xfrm>
          <a:prstGeom prst="rect">
            <a:avLst/>
          </a:prstGeom>
        </p:spPr>
        <p:txBody>
          <a:bodyPr wrap="square" lIns="68580" tIns="34290" rIns="68580" bIns="34290">
            <a:spAutoFit/>
          </a:bodyPr>
          <a:lstStyle/>
          <a:p>
            <a:pPr algn="ctr">
              <a:defRPr/>
            </a:pPr>
            <a:r>
              <a:rPr lang="zh-TW" altLang="en-US" sz="3200" spc="22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研究動機</a:t>
            </a:r>
          </a:p>
        </p:txBody>
      </p:sp>
      <p:cxnSp>
        <p:nvCxnSpPr>
          <p:cNvPr id="5" name="直接连接符 4">
            <a:extLst>
              <a:ext uri="{FF2B5EF4-FFF2-40B4-BE49-F238E27FC236}">
                <a16:creationId xmlns:a16="http://schemas.microsoft.com/office/drawing/2014/main" id="{A0FEB712-AA69-4A1D-BD12-92CAB1454E4D}"/>
              </a:ext>
            </a:extLst>
          </p:cNvPr>
          <p:cNvCxnSpPr>
            <a:cxnSpLocks/>
          </p:cNvCxnSpPr>
          <p:nvPr/>
        </p:nvCxnSpPr>
        <p:spPr>
          <a:xfrm flipV="1">
            <a:off x="245806" y="934065"/>
            <a:ext cx="6282813" cy="43835"/>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E45027B-F5BA-4BAE-B3CB-BF0DDD4C44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89437" y="179036"/>
            <a:ext cx="3075795" cy="6494124"/>
          </a:xfrm>
          <a:prstGeom prst="rect">
            <a:avLst/>
          </a:prstGeom>
        </p:spPr>
      </p:pic>
      <p:sp>
        <p:nvSpPr>
          <p:cNvPr id="8" name="文字方塊 7">
            <a:extLst>
              <a:ext uri="{FF2B5EF4-FFF2-40B4-BE49-F238E27FC236}">
                <a16:creationId xmlns:a16="http://schemas.microsoft.com/office/drawing/2014/main" id="{87A16B9B-DCAD-4D0D-AF7B-4A8686CEF740}"/>
              </a:ext>
            </a:extLst>
          </p:cNvPr>
          <p:cNvSpPr txBox="1"/>
          <p:nvPr/>
        </p:nvSpPr>
        <p:spPr>
          <a:xfrm>
            <a:off x="835266" y="1398514"/>
            <a:ext cx="6627959" cy="4832092"/>
          </a:xfrm>
          <a:prstGeom prst="rect">
            <a:avLst/>
          </a:prstGeom>
          <a:noFill/>
        </p:spPr>
        <p:txBody>
          <a:bodyPr wrap="square" rtlCol="0">
            <a:spAutoFit/>
          </a:bodyPr>
          <a:lstStyle/>
          <a:p>
            <a:r>
              <a:rPr lang="zh-TW" altLang="en-US" sz="2800" kern="100" dirty="0">
                <a:effectLst/>
                <a:latin typeface="標楷體" panose="03000509000000000000" pitchFamily="65" charset="-120"/>
                <a:ea typeface="標楷體" panose="03000509000000000000" pitchFamily="65" charset="-120"/>
                <a:cs typeface="Times New Roman" panose="02020603050405020304" pitchFamily="18" charset="0"/>
              </a:rPr>
              <a:t>第一次開會：</a:t>
            </a:r>
            <a:endParaRPr lang="en-US" altLang="zh-TW" sz="2800" kern="100" dirty="0">
              <a:latin typeface="標楷體" panose="03000509000000000000" pitchFamily="65" charset="-120"/>
              <a:ea typeface="標楷體" panose="03000509000000000000" pitchFamily="65" charset="-120"/>
              <a:cs typeface="Times New Roman" panose="02020603050405020304" pitchFamily="18" charset="0"/>
            </a:endParaRPr>
          </a:p>
          <a:p>
            <a:r>
              <a:rPr lang="zh-TW" altLang="en-US" sz="2800" kern="100" dirty="0">
                <a:effectLst/>
                <a:latin typeface="標楷體" panose="03000509000000000000" pitchFamily="65" charset="-120"/>
                <a:ea typeface="標楷體" panose="03000509000000000000" pitchFamily="65" charset="-120"/>
                <a:cs typeface="Times New Roman" panose="02020603050405020304" pitchFamily="18" charset="0"/>
              </a:rPr>
              <a:t>我們一起討論了製作方向以及所需功能、測試對象的年齡、以及測試的動作、重量以及強度，考慮到年長者血壓的問題，我們最後決定測試肌肉力量及耐力。</a:t>
            </a:r>
            <a:endParaRPr lang="en-US" altLang="zh-TW" sz="2800" kern="100" dirty="0">
              <a:effectLst/>
              <a:latin typeface="標楷體" panose="03000509000000000000" pitchFamily="65" charset="-120"/>
              <a:ea typeface="標楷體" panose="03000509000000000000" pitchFamily="65" charset="-120"/>
              <a:cs typeface="Times New Roman" panose="02020603050405020304" pitchFamily="18" charset="0"/>
            </a:endParaRPr>
          </a:p>
          <a:p>
            <a:endParaRPr lang="en-US" altLang="zh-TW" sz="2800" kern="100" dirty="0">
              <a:latin typeface="標楷體" panose="03000509000000000000" pitchFamily="65" charset="-120"/>
              <a:ea typeface="標楷體" panose="03000509000000000000" pitchFamily="65" charset="-120"/>
              <a:cs typeface="Times New Roman" panose="02020603050405020304" pitchFamily="18" charset="0"/>
            </a:endParaRPr>
          </a:p>
          <a:p>
            <a:r>
              <a:rPr lang="zh-TW" altLang="en-US" sz="2800" kern="100" dirty="0">
                <a:effectLst/>
                <a:latin typeface="標楷體" panose="03000509000000000000" pitchFamily="65" charset="-120"/>
                <a:ea typeface="標楷體" panose="03000509000000000000" pitchFamily="65" charset="-120"/>
                <a:cs typeface="Times New Roman" panose="02020603050405020304" pitchFamily="18" charset="0"/>
              </a:rPr>
              <a:t>第二次開會：</a:t>
            </a:r>
            <a:endParaRPr lang="en-US" altLang="zh-TW" sz="2800" kern="100" dirty="0">
              <a:effectLst/>
              <a:latin typeface="標楷體" panose="03000509000000000000" pitchFamily="65" charset="-120"/>
              <a:ea typeface="標楷體" panose="03000509000000000000" pitchFamily="65" charset="-120"/>
              <a:cs typeface="Times New Roman" panose="02020603050405020304" pitchFamily="18" charset="0"/>
            </a:endParaRPr>
          </a:p>
          <a:p>
            <a:r>
              <a:rPr lang="zh-TW" altLang="en-US" sz="2800" kern="100">
                <a:effectLst/>
                <a:latin typeface="標楷體" panose="03000509000000000000" pitchFamily="65" charset="-120"/>
                <a:ea typeface="標楷體" panose="03000509000000000000" pitchFamily="65" charset="-120"/>
                <a:cs typeface="Times New Roman" panose="02020603050405020304" pitchFamily="18" charset="0"/>
              </a:rPr>
              <a:t>展示目前的系統給王教授團隊看，並與王教授團隊更進一步的研討程式未來發展及未來要發展功能的可行性。</a:t>
            </a:r>
            <a:endParaRPr lang="en-US" altLang="zh-TW" sz="2800" kern="100" dirty="0">
              <a:effectLst/>
              <a:latin typeface="標楷體" panose="03000509000000000000" pitchFamily="65" charset="-120"/>
              <a:ea typeface="標楷體" panose="03000509000000000000" pitchFamily="65" charset="-120"/>
              <a:cs typeface="Times New Roman" panose="02020603050405020304" pitchFamily="18" charset="0"/>
            </a:endParaRPr>
          </a:p>
          <a:p>
            <a:endParaRPr lang="zh-TW" altLang="zh-TW" sz="2800" kern="100" dirty="0">
              <a:effectLst/>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247180042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3D330BF-38C0-4CF4-ABAD-F71885709CE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a:extLst>
              <a:ext uri="{FF2B5EF4-FFF2-40B4-BE49-F238E27FC236}">
                <a16:creationId xmlns:a16="http://schemas.microsoft.com/office/drawing/2014/main" id="{9DB328E2-B371-4F6C-A84F-3EA08E4994D5}"/>
              </a:ext>
            </a:extLst>
          </p:cNvPr>
          <p:cNvSpPr/>
          <p:nvPr/>
        </p:nvSpPr>
        <p:spPr>
          <a:xfrm>
            <a:off x="0" y="2049510"/>
            <a:ext cx="12192000" cy="2758980"/>
          </a:xfrm>
          <a:prstGeom prst="rect">
            <a:avLst/>
          </a:prstGeom>
          <a:solidFill>
            <a:srgbClr val="666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平行四边形 1">
            <a:extLst>
              <a:ext uri="{FF2B5EF4-FFF2-40B4-BE49-F238E27FC236}">
                <a16:creationId xmlns:a16="http://schemas.microsoft.com/office/drawing/2014/main" id="{6922DCA0-1D99-42A5-A5DB-5AB7C1F9D057}"/>
              </a:ext>
            </a:extLst>
          </p:cNvPr>
          <p:cNvSpPr/>
          <p:nvPr/>
        </p:nvSpPr>
        <p:spPr>
          <a:xfrm>
            <a:off x="1627773" y="1384300"/>
            <a:ext cx="3162300" cy="4089400"/>
          </a:xfrm>
          <a:prstGeom prst="parallelogram">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C32C7B03-B002-46BF-89EE-3893706E6206}"/>
              </a:ext>
            </a:extLst>
          </p:cNvPr>
          <p:cNvSpPr/>
          <p:nvPr/>
        </p:nvSpPr>
        <p:spPr>
          <a:xfrm>
            <a:off x="1976695" y="2049510"/>
            <a:ext cx="2464455" cy="2192908"/>
          </a:xfrm>
          <a:prstGeom prst="rect">
            <a:avLst/>
          </a:prstGeom>
        </p:spPr>
        <p:txBody>
          <a:bodyPr wrap="square" lIns="68580" tIns="34290" rIns="68580" bIns="34290">
            <a:spAutoFit/>
          </a:bodyPr>
          <a:lstStyle/>
          <a:p>
            <a:pPr algn="ctr">
              <a:defRPr/>
            </a:pPr>
            <a:r>
              <a:rPr lang="en-US" altLang="zh-CN" sz="13800" spc="225" dirty="0">
                <a:solidFill>
                  <a:schemeClr val="bg1"/>
                </a:solidFill>
                <a:latin typeface="包图粗朗体" panose="02000000000000000000" pitchFamily="2" charset="-122"/>
                <a:ea typeface="包图粗朗体" panose="02000000000000000000" pitchFamily="2" charset="-122"/>
                <a:cs typeface="+mn-ea"/>
                <a:sym typeface="+mn-lt"/>
              </a:rPr>
              <a:t>2</a:t>
            </a:r>
            <a:endParaRPr sz="13800" spc="225" dirty="0">
              <a:solidFill>
                <a:schemeClr val="bg1"/>
              </a:solidFill>
              <a:latin typeface="包图粗朗体" panose="02000000000000000000" pitchFamily="2" charset="-122"/>
              <a:ea typeface="包图粗朗体" panose="02000000000000000000" pitchFamily="2" charset="-122"/>
              <a:cs typeface="+mn-ea"/>
              <a:sym typeface="+mn-lt"/>
            </a:endParaRPr>
          </a:p>
        </p:txBody>
      </p:sp>
      <p:sp>
        <p:nvSpPr>
          <p:cNvPr id="17" name="矩形 16">
            <a:extLst>
              <a:ext uri="{FF2B5EF4-FFF2-40B4-BE49-F238E27FC236}">
                <a16:creationId xmlns:a16="http://schemas.microsoft.com/office/drawing/2014/main" id="{229CA21C-4690-466E-A8A0-A301E122288B}"/>
              </a:ext>
            </a:extLst>
          </p:cNvPr>
          <p:cNvSpPr/>
          <p:nvPr/>
        </p:nvSpPr>
        <p:spPr>
          <a:xfrm>
            <a:off x="4912337" y="2649674"/>
            <a:ext cx="6060461" cy="992579"/>
          </a:xfrm>
          <a:prstGeom prst="rect">
            <a:avLst/>
          </a:prstGeom>
        </p:spPr>
        <p:txBody>
          <a:bodyPr wrap="square" lIns="68580" tIns="34290" rIns="68580" bIns="34290">
            <a:spAutoFit/>
          </a:bodyPr>
          <a:lstStyle/>
          <a:p>
            <a:pPr algn="ctr">
              <a:defRPr/>
            </a:pPr>
            <a:r>
              <a:rPr lang="zh-TW" altLang="en-US" sz="6000" spc="225" dirty="0">
                <a:solidFill>
                  <a:schemeClr val="bg1"/>
                </a:solidFill>
                <a:latin typeface="字魂59号-创粗黑" panose="00000500000000000000" pitchFamily="2" charset="-122"/>
                <a:ea typeface="字魂59号-创粗黑" panose="00000500000000000000" pitchFamily="2" charset="-122"/>
                <a:cs typeface="+mn-ea"/>
                <a:sym typeface="+mn-lt"/>
              </a:rPr>
              <a:t>使用工具</a:t>
            </a:r>
            <a:endParaRPr lang="en-US" altLang="zh-TW" sz="6000" spc="225" dirty="0">
              <a:solidFill>
                <a:schemeClr val="bg1"/>
              </a:solidFill>
              <a:latin typeface="字魂59号-创粗黑" panose="00000500000000000000" pitchFamily="2" charset="-122"/>
              <a:ea typeface="字魂59号-创粗黑" panose="00000500000000000000" pitchFamily="2" charset="-122"/>
              <a:cs typeface="+mn-ea"/>
              <a:sym typeface="+mn-lt"/>
            </a:endParaRPr>
          </a:p>
        </p:txBody>
      </p:sp>
    </p:spTree>
    <p:extLst>
      <p:ext uri="{BB962C8B-B14F-4D97-AF65-F5344CB8AC3E}">
        <p14:creationId xmlns:p14="http://schemas.microsoft.com/office/powerpoint/2010/main" val="1893270288"/>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866479B-B15A-4E2C-9D08-8BB340721CF6}"/>
              </a:ext>
            </a:extLst>
          </p:cNvPr>
          <p:cNvSpPr/>
          <p:nvPr/>
        </p:nvSpPr>
        <p:spPr>
          <a:xfrm>
            <a:off x="273405" y="325635"/>
            <a:ext cx="4798026" cy="561692"/>
          </a:xfrm>
          <a:prstGeom prst="rect">
            <a:avLst/>
          </a:prstGeom>
        </p:spPr>
        <p:txBody>
          <a:bodyPr wrap="square" lIns="68580" tIns="34290" rIns="68580" bIns="34290">
            <a:spAutoFit/>
          </a:bodyPr>
          <a:lstStyle/>
          <a:p>
            <a:pPr algn="ctr">
              <a:defRPr/>
            </a:pPr>
            <a:r>
              <a:rPr lang="zh-TW" altLang="en-US" sz="3200" spc="22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使用工具</a:t>
            </a:r>
          </a:p>
        </p:txBody>
      </p:sp>
      <p:cxnSp>
        <p:nvCxnSpPr>
          <p:cNvPr id="5" name="直接连接符 4">
            <a:extLst>
              <a:ext uri="{FF2B5EF4-FFF2-40B4-BE49-F238E27FC236}">
                <a16:creationId xmlns:a16="http://schemas.microsoft.com/office/drawing/2014/main" id="{A0FEB712-AA69-4A1D-BD12-92CAB1454E4D}"/>
              </a:ext>
            </a:extLst>
          </p:cNvPr>
          <p:cNvCxnSpPr>
            <a:cxnSpLocks/>
          </p:cNvCxnSpPr>
          <p:nvPr/>
        </p:nvCxnSpPr>
        <p:spPr>
          <a:xfrm flipV="1">
            <a:off x="245806" y="934065"/>
            <a:ext cx="6282813" cy="43835"/>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D4023B69-0A92-4E2A-812D-4EDFAF994518}"/>
              </a:ext>
            </a:extLst>
          </p:cNvPr>
          <p:cNvSpPr txBox="1"/>
          <p:nvPr/>
        </p:nvSpPr>
        <p:spPr>
          <a:xfrm>
            <a:off x="627893" y="1201673"/>
            <a:ext cx="11380492" cy="523220"/>
          </a:xfrm>
          <a:prstGeom prst="rect">
            <a:avLst/>
          </a:prstGeom>
          <a:noFill/>
        </p:spPr>
        <p:txBody>
          <a:bodyPr wrap="square" rtlCol="0">
            <a:spAutoFit/>
          </a:bodyPr>
          <a:lstStyle/>
          <a:p>
            <a:endParaRPr lang="zh-TW" altLang="en-US" sz="2800" dirty="0"/>
          </a:p>
        </p:txBody>
      </p:sp>
      <p:graphicFrame>
        <p:nvGraphicFramePr>
          <p:cNvPr id="2" name="表格 1">
            <a:extLst>
              <a:ext uri="{FF2B5EF4-FFF2-40B4-BE49-F238E27FC236}">
                <a16:creationId xmlns:a16="http://schemas.microsoft.com/office/drawing/2014/main" id="{48083EF4-B778-492E-9378-8F03CC0775FE}"/>
              </a:ext>
            </a:extLst>
          </p:cNvPr>
          <p:cNvGraphicFramePr>
            <a:graphicFrameLocks noGrp="1"/>
          </p:cNvGraphicFramePr>
          <p:nvPr>
            <p:extLst>
              <p:ext uri="{D42A27DB-BD31-4B8C-83A1-F6EECF244321}">
                <p14:modId xmlns:p14="http://schemas.microsoft.com/office/powerpoint/2010/main" val="3165423483"/>
              </p:ext>
            </p:extLst>
          </p:nvPr>
        </p:nvGraphicFramePr>
        <p:xfrm>
          <a:off x="2258007" y="1371600"/>
          <a:ext cx="9306099" cy="4937679"/>
        </p:xfrm>
        <a:graphic>
          <a:graphicData uri="http://schemas.openxmlformats.org/drawingml/2006/table">
            <a:tbl>
              <a:tblPr firstRow="1" firstCol="1" bandRow="1">
                <a:tableStyleId>{93296810-A885-4BE3-A3E7-6D5BEEA58F35}</a:tableStyleId>
              </a:tblPr>
              <a:tblGrid>
                <a:gridCol w="2553561">
                  <a:extLst>
                    <a:ext uri="{9D8B030D-6E8A-4147-A177-3AD203B41FA5}">
                      <a16:colId xmlns:a16="http://schemas.microsoft.com/office/drawing/2014/main" val="1632415054"/>
                    </a:ext>
                  </a:extLst>
                </a:gridCol>
                <a:gridCol w="6752538">
                  <a:extLst>
                    <a:ext uri="{9D8B030D-6E8A-4147-A177-3AD203B41FA5}">
                      <a16:colId xmlns:a16="http://schemas.microsoft.com/office/drawing/2014/main" val="83867457"/>
                    </a:ext>
                  </a:extLst>
                </a:gridCol>
              </a:tblGrid>
              <a:tr h="322931">
                <a:tc gridSpan="2">
                  <a:txBody>
                    <a:bodyPr/>
                    <a:lstStyle/>
                    <a:p>
                      <a:pPr marL="304800" indent="355600" algn="just" hangingPunct="0"/>
                      <a:r>
                        <a:rPr lang="zh-TW" sz="1400" kern="100" dirty="0">
                          <a:effectLst/>
                        </a:rPr>
                        <a:t>系統開發環境</a:t>
                      </a:r>
                      <a:endPar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hMerge="1">
                  <a:txBody>
                    <a:bodyPr/>
                    <a:lstStyle/>
                    <a:p>
                      <a:endParaRPr lang="zh-TW" altLang="en-US"/>
                    </a:p>
                  </a:txBody>
                  <a:tcPr/>
                </a:tc>
                <a:extLst>
                  <a:ext uri="{0D108BD9-81ED-4DB2-BD59-A6C34878D82A}">
                    <a16:rowId xmlns:a16="http://schemas.microsoft.com/office/drawing/2014/main" val="4293576437"/>
                  </a:ext>
                </a:extLst>
              </a:tr>
              <a:tr h="345953">
                <a:tc>
                  <a:txBody>
                    <a:bodyPr/>
                    <a:lstStyle/>
                    <a:p>
                      <a:pPr marL="304800" indent="355600" algn="just" hangingPunct="0"/>
                      <a:r>
                        <a:rPr lang="zh-TW" sz="1600" kern="100" dirty="0">
                          <a:effectLst/>
                        </a:rPr>
                        <a:t>作業系統</a:t>
                      </a:r>
                      <a:endParaRPr lang="zh-TW"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marL="304800" indent="355600" algn="just" hangingPunct="0"/>
                      <a:r>
                        <a:rPr lang="en-US" sz="1600" kern="100" dirty="0">
                          <a:effectLst/>
                        </a:rPr>
                        <a:t>Windows 7</a:t>
                      </a:r>
                      <a:r>
                        <a:rPr lang="zh-TW" sz="1600" kern="100" dirty="0">
                          <a:effectLst/>
                        </a:rPr>
                        <a:t>、</a:t>
                      </a:r>
                      <a:r>
                        <a:rPr lang="en-US" sz="1600" kern="100" dirty="0">
                          <a:effectLst/>
                        </a:rPr>
                        <a:t>Windows 10</a:t>
                      </a:r>
                      <a:endParaRPr lang="zh-TW"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666042425"/>
                  </a:ext>
                </a:extLst>
              </a:tr>
              <a:tr h="280339">
                <a:tc>
                  <a:txBody>
                    <a:bodyPr/>
                    <a:lstStyle/>
                    <a:p>
                      <a:pPr marL="304800" indent="355600" algn="just" hangingPunct="0"/>
                      <a:r>
                        <a:rPr lang="zh-TW" sz="1600" kern="100" dirty="0">
                          <a:effectLst/>
                        </a:rPr>
                        <a:t>資料庫伺服器</a:t>
                      </a:r>
                      <a:endParaRPr lang="zh-TW"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marL="304800" indent="355600" algn="just" hangingPunct="0"/>
                      <a:r>
                        <a:rPr lang="en-US" sz="1600" kern="100" dirty="0">
                          <a:effectLst/>
                        </a:rPr>
                        <a:t>SQLite</a:t>
                      </a:r>
                      <a:endParaRPr lang="zh-TW"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013022525"/>
                  </a:ext>
                </a:extLst>
              </a:tr>
              <a:tr h="245095">
                <a:tc>
                  <a:txBody>
                    <a:bodyPr/>
                    <a:lstStyle/>
                    <a:p>
                      <a:pPr marL="304800" indent="355600" algn="just" hangingPunct="0"/>
                      <a:r>
                        <a:rPr lang="zh-TW" sz="1600" kern="100" dirty="0">
                          <a:effectLst/>
                        </a:rPr>
                        <a:t>伺服器</a:t>
                      </a:r>
                      <a:endParaRPr lang="zh-TW"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marL="304800" indent="355600" algn="just" hangingPunct="0"/>
                      <a:r>
                        <a:rPr lang="en-US" sz="1600" kern="100" dirty="0">
                          <a:effectLst/>
                        </a:rPr>
                        <a:t> </a:t>
                      </a:r>
                      <a:r>
                        <a:rPr lang="zh-TW" altLang="en-US" sz="1600" kern="100" dirty="0">
                          <a:effectLst/>
                        </a:rPr>
                        <a:t>暫無</a:t>
                      </a:r>
                      <a:endParaRPr lang="zh-TW"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92340569"/>
                  </a:ext>
                </a:extLst>
              </a:tr>
              <a:tr h="345953">
                <a:tc gridSpan="2">
                  <a:txBody>
                    <a:bodyPr/>
                    <a:lstStyle/>
                    <a:p>
                      <a:pPr marL="304800" indent="355600" algn="just" hangingPunct="0"/>
                      <a:r>
                        <a:rPr lang="zh-TW" sz="1600" kern="100">
                          <a:effectLst/>
                        </a:rPr>
                        <a:t>程式開發技術</a:t>
                      </a:r>
                      <a:endParaRPr lang="zh-TW" sz="14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hMerge="1">
                  <a:txBody>
                    <a:bodyPr/>
                    <a:lstStyle/>
                    <a:p>
                      <a:endParaRPr lang="zh-TW" altLang="en-US"/>
                    </a:p>
                  </a:txBody>
                  <a:tcPr/>
                </a:tc>
                <a:extLst>
                  <a:ext uri="{0D108BD9-81ED-4DB2-BD59-A6C34878D82A}">
                    <a16:rowId xmlns:a16="http://schemas.microsoft.com/office/drawing/2014/main" val="1881230702"/>
                  </a:ext>
                </a:extLst>
              </a:tr>
              <a:tr h="345953">
                <a:tc>
                  <a:txBody>
                    <a:bodyPr/>
                    <a:lstStyle/>
                    <a:p>
                      <a:pPr marL="304800" indent="355600" algn="just" hangingPunct="0"/>
                      <a:r>
                        <a:rPr lang="zh-TW" sz="1600" kern="100" dirty="0">
                          <a:effectLst/>
                        </a:rPr>
                        <a:t>前端技術</a:t>
                      </a:r>
                      <a:endParaRPr lang="zh-TW"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marL="304800" indent="355600" algn="just" hangingPunct="0"/>
                      <a:r>
                        <a:rPr lang="en-US" sz="1600" kern="100" dirty="0">
                          <a:effectLst/>
                        </a:rPr>
                        <a:t>Flutter</a:t>
                      </a:r>
                      <a:endParaRPr lang="zh-TW"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41024051"/>
                  </a:ext>
                </a:extLst>
              </a:tr>
              <a:tr h="345953">
                <a:tc>
                  <a:txBody>
                    <a:bodyPr/>
                    <a:lstStyle/>
                    <a:p>
                      <a:pPr marL="304800" indent="355600" algn="just" hangingPunct="0"/>
                      <a:r>
                        <a:rPr lang="zh-TW" sz="1600" kern="100">
                          <a:effectLst/>
                        </a:rPr>
                        <a:t>後端技術</a:t>
                      </a:r>
                      <a:endParaRPr lang="zh-TW" sz="14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marL="304800" indent="355600" algn="just" hangingPunct="0"/>
                      <a:r>
                        <a:rPr lang="en-US" sz="1600" kern="100" dirty="0">
                          <a:effectLst/>
                        </a:rPr>
                        <a:t>Dart</a:t>
                      </a:r>
                      <a:endParaRPr lang="zh-TW"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507098009"/>
                  </a:ext>
                </a:extLst>
              </a:tr>
              <a:tr h="345953">
                <a:tc>
                  <a:txBody>
                    <a:bodyPr/>
                    <a:lstStyle/>
                    <a:p>
                      <a:pPr marL="304800" indent="355600" algn="just" hangingPunct="0"/>
                      <a:r>
                        <a:rPr lang="zh-TW" sz="1600" kern="100" dirty="0">
                          <a:effectLst/>
                        </a:rPr>
                        <a:t>編輯器</a:t>
                      </a:r>
                      <a:endParaRPr lang="zh-TW"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marL="304800" indent="355600" algn="just" hangingPunct="0"/>
                      <a:r>
                        <a:rPr lang="en-US" sz="1600" kern="100">
                          <a:effectLst/>
                        </a:rPr>
                        <a:t>Android Studio</a:t>
                      </a:r>
                      <a:endParaRPr lang="zh-TW" sz="14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764831430"/>
                  </a:ext>
                </a:extLst>
              </a:tr>
              <a:tr h="345953">
                <a:tc gridSpan="2">
                  <a:txBody>
                    <a:bodyPr/>
                    <a:lstStyle/>
                    <a:p>
                      <a:pPr marL="304800" indent="355600" algn="just" hangingPunct="0"/>
                      <a:r>
                        <a:rPr lang="zh-TW" sz="1600" kern="100" dirty="0">
                          <a:effectLst/>
                        </a:rPr>
                        <a:t>管理程式平台</a:t>
                      </a:r>
                      <a:endParaRPr lang="zh-TW"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hMerge="1">
                  <a:txBody>
                    <a:bodyPr/>
                    <a:lstStyle/>
                    <a:p>
                      <a:endParaRPr lang="zh-TW" altLang="en-US"/>
                    </a:p>
                  </a:txBody>
                  <a:tcPr/>
                </a:tc>
                <a:extLst>
                  <a:ext uri="{0D108BD9-81ED-4DB2-BD59-A6C34878D82A}">
                    <a16:rowId xmlns:a16="http://schemas.microsoft.com/office/drawing/2014/main" val="3563463414"/>
                  </a:ext>
                </a:extLst>
              </a:tr>
              <a:tr h="345953">
                <a:tc>
                  <a:txBody>
                    <a:bodyPr/>
                    <a:lstStyle/>
                    <a:p>
                      <a:pPr marL="304800" indent="355600" algn="just" hangingPunct="0"/>
                      <a:r>
                        <a:rPr lang="zh-TW" sz="1600" kern="100">
                          <a:effectLst/>
                        </a:rPr>
                        <a:t>版本控制</a:t>
                      </a:r>
                      <a:endParaRPr lang="zh-TW" sz="14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marL="304800" indent="355600" algn="just" hangingPunct="0"/>
                      <a:r>
                        <a:rPr lang="en-US" sz="1600" kern="100">
                          <a:effectLst/>
                        </a:rPr>
                        <a:t>GitHub</a:t>
                      </a:r>
                      <a:endParaRPr lang="zh-TW" sz="14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23623679"/>
                  </a:ext>
                </a:extLst>
              </a:tr>
              <a:tr h="345953">
                <a:tc>
                  <a:txBody>
                    <a:bodyPr/>
                    <a:lstStyle/>
                    <a:p>
                      <a:pPr marL="304800" indent="355600" algn="just" hangingPunct="0"/>
                      <a:r>
                        <a:rPr lang="zh-TW" sz="1600" kern="100" dirty="0">
                          <a:effectLst/>
                        </a:rPr>
                        <a:t>專案管理</a:t>
                      </a:r>
                      <a:endParaRPr lang="zh-TW"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marL="304800" indent="355600" algn="just" hangingPunct="0"/>
                      <a:r>
                        <a:rPr lang="en-US" sz="1600" kern="100">
                          <a:effectLst/>
                        </a:rPr>
                        <a:t>Google Drive</a:t>
                      </a:r>
                      <a:endParaRPr lang="zh-TW" sz="14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478545932"/>
                  </a:ext>
                </a:extLst>
              </a:tr>
              <a:tr h="345953">
                <a:tc gridSpan="2">
                  <a:txBody>
                    <a:bodyPr/>
                    <a:lstStyle/>
                    <a:p>
                      <a:pPr marL="304800" indent="355600" algn="just" hangingPunct="0"/>
                      <a:r>
                        <a:rPr lang="zh-TW" sz="1600" kern="100" dirty="0">
                          <a:effectLst/>
                        </a:rPr>
                        <a:t>文件美工程式</a:t>
                      </a:r>
                      <a:endParaRPr lang="zh-TW"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hMerge="1">
                  <a:txBody>
                    <a:bodyPr/>
                    <a:lstStyle/>
                    <a:p>
                      <a:endParaRPr lang="zh-TW" altLang="en-US"/>
                    </a:p>
                  </a:txBody>
                  <a:tcPr/>
                </a:tc>
                <a:extLst>
                  <a:ext uri="{0D108BD9-81ED-4DB2-BD59-A6C34878D82A}">
                    <a16:rowId xmlns:a16="http://schemas.microsoft.com/office/drawing/2014/main" val="1034962682"/>
                  </a:ext>
                </a:extLst>
              </a:tr>
              <a:tr h="345953">
                <a:tc>
                  <a:txBody>
                    <a:bodyPr/>
                    <a:lstStyle/>
                    <a:p>
                      <a:pPr marL="304800" indent="355600" algn="just" hangingPunct="0"/>
                      <a:r>
                        <a:rPr lang="zh-TW" sz="1600" kern="100">
                          <a:effectLst/>
                        </a:rPr>
                        <a:t>簡報</a:t>
                      </a:r>
                      <a:endParaRPr lang="zh-TW" sz="14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marL="304800" indent="355600" algn="just" hangingPunct="0"/>
                      <a:r>
                        <a:rPr lang="en-US" sz="1600" kern="100" dirty="0">
                          <a:effectLst/>
                        </a:rPr>
                        <a:t>Microsoft Office PowerPoint</a:t>
                      </a:r>
                      <a:endParaRPr lang="zh-TW"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520704543"/>
                  </a:ext>
                </a:extLst>
              </a:tr>
              <a:tr h="283831">
                <a:tc>
                  <a:txBody>
                    <a:bodyPr/>
                    <a:lstStyle/>
                    <a:p>
                      <a:pPr marL="304800" indent="355600" algn="just" hangingPunct="0"/>
                      <a:r>
                        <a:rPr lang="zh-TW" sz="1600" kern="100" dirty="0">
                          <a:effectLst/>
                        </a:rPr>
                        <a:t>設計圖樣</a:t>
                      </a:r>
                      <a:endParaRPr lang="zh-TW"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marL="304800" indent="355600" algn="just" hangingPunct="0"/>
                      <a:r>
                        <a:rPr lang="en-US" sz="1600" kern="100" dirty="0">
                          <a:effectLst/>
                        </a:rPr>
                        <a:t>Adobe Illustrator</a:t>
                      </a:r>
                      <a:r>
                        <a:rPr lang="zh-TW" sz="1600" kern="100" dirty="0">
                          <a:effectLst/>
                        </a:rPr>
                        <a:t>、</a:t>
                      </a:r>
                      <a:r>
                        <a:rPr lang="en-US" sz="1600" kern="100" dirty="0">
                          <a:effectLst/>
                        </a:rPr>
                        <a:t>Adobe Photoshop</a:t>
                      </a:r>
                      <a:r>
                        <a:rPr lang="zh-TW" sz="1600" kern="100" dirty="0">
                          <a:effectLst/>
                        </a:rPr>
                        <a:t>、</a:t>
                      </a:r>
                      <a:r>
                        <a:rPr lang="en-US" sz="1600" kern="100" dirty="0">
                          <a:effectLst/>
                        </a:rPr>
                        <a:t>Canva</a:t>
                      </a:r>
                      <a:endParaRPr lang="zh-TW"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530621351"/>
                  </a:ext>
                </a:extLst>
              </a:tr>
              <a:tr h="345953">
                <a:tc>
                  <a:txBody>
                    <a:bodyPr/>
                    <a:lstStyle/>
                    <a:p>
                      <a:pPr marL="304800" indent="355600" algn="just" hangingPunct="0"/>
                      <a:r>
                        <a:rPr lang="zh-TW" sz="1600" kern="100" dirty="0">
                          <a:effectLst/>
                        </a:rPr>
                        <a:t>文件</a:t>
                      </a:r>
                      <a:endParaRPr lang="zh-TW"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marL="304800" indent="355600" algn="just" hangingPunct="0"/>
                      <a:r>
                        <a:rPr lang="en-US" sz="1600" kern="100" dirty="0">
                          <a:effectLst/>
                        </a:rPr>
                        <a:t>Microsoft Office Word</a:t>
                      </a:r>
                      <a:endParaRPr lang="zh-TW"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974014086"/>
                  </a:ext>
                </a:extLst>
              </a:tr>
            </a:tbl>
          </a:graphicData>
        </a:graphic>
      </p:graphicFrame>
    </p:spTree>
    <p:extLst>
      <p:ext uri="{BB962C8B-B14F-4D97-AF65-F5344CB8AC3E}">
        <p14:creationId xmlns:p14="http://schemas.microsoft.com/office/powerpoint/2010/main" val="109873246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866479B-B15A-4E2C-9D08-8BB340721CF6}"/>
              </a:ext>
            </a:extLst>
          </p:cNvPr>
          <p:cNvSpPr/>
          <p:nvPr/>
        </p:nvSpPr>
        <p:spPr>
          <a:xfrm>
            <a:off x="1482791" y="372373"/>
            <a:ext cx="4798026" cy="561692"/>
          </a:xfrm>
          <a:prstGeom prst="rect">
            <a:avLst/>
          </a:prstGeom>
        </p:spPr>
        <p:txBody>
          <a:bodyPr wrap="square" lIns="68580" tIns="34290" rIns="68580" bIns="34290">
            <a:spAutoFit/>
          </a:bodyPr>
          <a:lstStyle/>
          <a:p>
            <a:pPr algn="ctr">
              <a:defRPr/>
            </a:pPr>
            <a:r>
              <a:rPr lang="zh-TW" altLang="en-US" sz="3200" spc="22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使用工具</a:t>
            </a:r>
            <a:r>
              <a:rPr lang="en-US" altLang="zh-TW" sz="3200" spc="22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-Flutter</a:t>
            </a:r>
            <a:r>
              <a:rPr lang="zh-TW" altLang="en-US" sz="3200" spc="225"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介紹</a:t>
            </a:r>
          </a:p>
        </p:txBody>
      </p:sp>
      <p:cxnSp>
        <p:nvCxnSpPr>
          <p:cNvPr id="5" name="直接连接符 4">
            <a:extLst>
              <a:ext uri="{FF2B5EF4-FFF2-40B4-BE49-F238E27FC236}">
                <a16:creationId xmlns:a16="http://schemas.microsoft.com/office/drawing/2014/main" id="{A0FEB712-AA69-4A1D-BD12-92CAB1454E4D}"/>
              </a:ext>
            </a:extLst>
          </p:cNvPr>
          <p:cNvCxnSpPr>
            <a:cxnSpLocks/>
          </p:cNvCxnSpPr>
          <p:nvPr/>
        </p:nvCxnSpPr>
        <p:spPr>
          <a:xfrm flipV="1">
            <a:off x="245806" y="934065"/>
            <a:ext cx="6282813" cy="43835"/>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D4023B69-0A92-4E2A-812D-4EDFAF994518}"/>
              </a:ext>
            </a:extLst>
          </p:cNvPr>
          <p:cNvSpPr txBox="1"/>
          <p:nvPr/>
        </p:nvSpPr>
        <p:spPr>
          <a:xfrm>
            <a:off x="1765559" y="1416278"/>
            <a:ext cx="10242826" cy="954107"/>
          </a:xfrm>
          <a:prstGeom prst="rect">
            <a:avLst/>
          </a:prstGeom>
          <a:noFill/>
        </p:spPr>
        <p:txBody>
          <a:bodyPr wrap="square" rtlCol="0">
            <a:spAutoFit/>
          </a:bodyPr>
          <a:lstStyle/>
          <a:p>
            <a:r>
              <a:rPr lang="en-US" altLang="zh-TW" sz="2800" dirty="0"/>
              <a:t>Flutter</a:t>
            </a:r>
            <a:r>
              <a:rPr lang="zh-TW" altLang="en-US" sz="2800" dirty="0"/>
              <a:t>是</a:t>
            </a:r>
            <a:r>
              <a:rPr lang="en-US" altLang="zh-TW" sz="2800" dirty="0"/>
              <a:t>Google</a:t>
            </a:r>
            <a:r>
              <a:rPr lang="zh-TW" altLang="en-US" sz="2800" dirty="0"/>
              <a:t>於</a:t>
            </a:r>
            <a:r>
              <a:rPr lang="en-US" altLang="zh-TW" sz="2800" b="0" i="0" dirty="0">
                <a:solidFill>
                  <a:srgbClr val="000000"/>
                </a:solidFill>
                <a:effectLst/>
                <a:latin typeface="Arial" panose="020B0604020202020204" pitchFamily="34" charset="0"/>
              </a:rPr>
              <a:t>2017</a:t>
            </a:r>
            <a:r>
              <a:rPr lang="zh-TW" altLang="en-US" sz="2800" b="0" i="0" dirty="0">
                <a:solidFill>
                  <a:srgbClr val="000000"/>
                </a:solidFill>
                <a:effectLst/>
                <a:latin typeface="Arial" panose="020B0604020202020204" pitchFamily="34" charset="0"/>
              </a:rPr>
              <a:t>年</a:t>
            </a:r>
            <a:r>
              <a:rPr lang="en-US" altLang="zh-TW" sz="2800" b="0" i="0" dirty="0">
                <a:solidFill>
                  <a:srgbClr val="000000"/>
                </a:solidFill>
                <a:effectLst/>
                <a:latin typeface="Arial" panose="020B0604020202020204" pitchFamily="34" charset="0"/>
              </a:rPr>
              <a:t>5</a:t>
            </a:r>
            <a:r>
              <a:rPr lang="zh-TW" altLang="en-US" sz="2800" b="0" i="0" dirty="0">
                <a:solidFill>
                  <a:srgbClr val="000000"/>
                </a:solidFill>
                <a:effectLst/>
                <a:latin typeface="Arial" panose="020B0604020202020204" pitchFamily="34" charset="0"/>
              </a:rPr>
              <a:t>月</a:t>
            </a:r>
            <a:r>
              <a:rPr lang="zh-TW" altLang="en-US" sz="2800" dirty="0"/>
              <a:t>推出的開源移動應用開發框架。</a:t>
            </a:r>
            <a:endParaRPr lang="en-US" altLang="zh-TW" sz="2800" dirty="0"/>
          </a:p>
          <a:p>
            <a:r>
              <a:rPr lang="zh-TW" altLang="en-US" sz="2800" dirty="0"/>
              <a:t>以下是我們整理出來的優缺點：</a:t>
            </a:r>
          </a:p>
        </p:txBody>
      </p:sp>
      <p:graphicFrame>
        <p:nvGraphicFramePr>
          <p:cNvPr id="8" name="表格 9">
            <a:extLst>
              <a:ext uri="{FF2B5EF4-FFF2-40B4-BE49-F238E27FC236}">
                <a16:creationId xmlns:a16="http://schemas.microsoft.com/office/drawing/2014/main" id="{9F56E258-F5D3-46F3-A19B-1CF90A3B48C2}"/>
              </a:ext>
            </a:extLst>
          </p:cNvPr>
          <p:cNvGraphicFramePr>
            <a:graphicFrameLocks noGrp="1"/>
          </p:cNvGraphicFramePr>
          <p:nvPr>
            <p:extLst>
              <p:ext uri="{D42A27DB-BD31-4B8C-83A1-F6EECF244321}">
                <p14:modId xmlns:p14="http://schemas.microsoft.com/office/powerpoint/2010/main" val="1942892294"/>
              </p:ext>
            </p:extLst>
          </p:nvPr>
        </p:nvGraphicFramePr>
        <p:xfrm>
          <a:off x="1950376" y="3156293"/>
          <a:ext cx="8660882" cy="2145361"/>
        </p:xfrm>
        <a:graphic>
          <a:graphicData uri="http://schemas.openxmlformats.org/drawingml/2006/table">
            <a:tbl>
              <a:tblPr firstRow="1" bandRow="1">
                <a:tableStyleId>{7DF18680-E054-41AD-8BC1-D1AEF772440D}</a:tableStyleId>
              </a:tblPr>
              <a:tblGrid>
                <a:gridCol w="4330441">
                  <a:extLst>
                    <a:ext uri="{9D8B030D-6E8A-4147-A177-3AD203B41FA5}">
                      <a16:colId xmlns:a16="http://schemas.microsoft.com/office/drawing/2014/main" val="3387334047"/>
                    </a:ext>
                  </a:extLst>
                </a:gridCol>
                <a:gridCol w="4330441">
                  <a:extLst>
                    <a:ext uri="{9D8B030D-6E8A-4147-A177-3AD203B41FA5}">
                      <a16:colId xmlns:a16="http://schemas.microsoft.com/office/drawing/2014/main" val="3244924852"/>
                    </a:ext>
                  </a:extLst>
                </a:gridCol>
              </a:tblGrid>
              <a:tr h="40800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TW" altLang="zh-TW" sz="1800" kern="100" dirty="0">
                          <a:solidFill>
                            <a:schemeClr val="tx1"/>
                          </a:solidFill>
                          <a:effectLst/>
                        </a:rPr>
                        <a:t>優</a:t>
                      </a:r>
                      <a:r>
                        <a:rPr lang="zh-TW" altLang="en-US" sz="1800" kern="100" dirty="0">
                          <a:solidFill>
                            <a:schemeClr val="tx1"/>
                          </a:solidFill>
                          <a:effectLst/>
                        </a:rPr>
                        <a:t>點</a:t>
                      </a:r>
                      <a:endParaRPr lang="zh-TW" altLang="zh-TW" sz="16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TW" altLang="en-US" sz="1800" kern="100" dirty="0">
                          <a:solidFill>
                            <a:schemeClr val="tx1"/>
                          </a:solidFill>
                          <a:effectLst/>
                        </a:rPr>
                        <a:t>缺點</a:t>
                      </a:r>
                      <a:endParaRPr lang="zh-TW" altLang="zh-TW" sz="16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a:tc>
                <a:extLst>
                  <a:ext uri="{0D108BD9-81ED-4DB2-BD59-A6C34878D82A}">
                    <a16:rowId xmlns:a16="http://schemas.microsoft.com/office/drawing/2014/main" val="1599788779"/>
                  </a:ext>
                </a:extLst>
              </a:tr>
              <a:tr h="147190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TW" sz="1800" kern="100" dirty="0">
                          <a:effectLst/>
                        </a:rPr>
                        <a:t>1.</a:t>
                      </a:r>
                      <a:r>
                        <a:rPr lang="zh-TW" altLang="en-US" sz="1800" dirty="0"/>
                        <a:t>開發者開發的程式碼可以同時執在</a:t>
                      </a:r>
                      <a:r>
                        <a:rPr lang="en-US" altLang="zh-TW" sz="1800" dirty="0"/>
                        <a:t>iOS</a:t>
                      </a:r>
                      <a:r>
                        <a:rPr lang="zh-TW" altLang="en-US" sz="1800" dirty="0"/>
                        <a:t> 和</a:t>
                      </a:r>
                      <a:r>
                        <a:rPr lang="en-US" altLang="zh-TW" sz="1800" dirty="0"/>
                        <a:t>Android</a:t>
                      </a:r>
                      <a:r>
                        <a:rPr lang="zh-TW" altLang="en-US" sz="1800" dirty="0"/>
                        <a:t>平臺上執行。</a:t>
                      </a:r>
                      <a:endParaRPr lang="en-US" altLang="zh-TW" sz="18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zh-TW" altLang="zh-TW" sz="1600" kern="100" dirty="0">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TW" dirty="0"/>
                        <a:t>2.</a:t>
                      </a:r>
                      <a:r>
                        <a:rPr lang="zh-TW" altLang="en-US" sz="1800" dirty="0"/>
                        <a:t>使用</a:t>
                      </a:r>
                      <a:r>
                        <a:rPr lang="en-US" altLang="zh-TW" sz="1800" dirty="0"/>
                        <a:t>Dart</a:t>
                      </a:r>
                      <a:r>
                        <a:rPr lang="zh-TW" altLang="en-US" sz="1800" dirty="0"/>
                        <a:t>語言稍微</a:t>
                      </a:r>
                      <a:r>
                        <a:rPr lang="zh-TW" altLang="en-US" sz="1800" b="0" i="0" kern="1200" dirty="0">
                          <a:solidFill>
                            <a:schemeClr val="dk1"/>
                          </a:solidFill>
                          <a:effectLst/>
                          <a:latin typeface="+mn-lt"/>
                          <a:ea typeface="+mn-ea"/>
                          <a:cs typeface="+mn-cs"/>
                        </a:rPr>
                        <a:t>易於學習和使用。</a:t>
                      </a:r>
                      <a:endParaRPr lang="en-US" altLang="zh-TW" sz="1800" b="0" i="0" kern="1200" dirty="0">
                        <a:solidFill>
                          <a:schemeClr val="dk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TW" sz="18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TW" sz="1800" dirty="0"/>
                        <a:t>3.Flutter</a:t>
                      </a:r>
                      <a:r>
                        <a:rPr lang="zh-TW" altLang="en-US" sz="1800" dirty="0"/>
                        <a:t>還有很多進步的空間。</a:t>
                      </a:r>
                      <a:endParaRPr lang="zh-TW" altLang="en-US" dirty="0"/>
                    </a:p>
                  </a:txBody>
                  <a:tcPr/>
                </a:tc>
                <a:tc>
                  <a:txBody>
                    <a:bodyPr/>
                    <a:lstStyle/>
                    <a:p>
                      <a:r>
                        <a:rPr lang="en-US" altLang="zh-TW" dirty="0"/>
                        <a:t>1.</a:t>
                      </a:r>
                      <a:r>
                        <a:rPr lang="en-US" altLang="zh-TW" sz="1800" b="0" i="0" kern="1200" dirty="0">
                          <a:solidFill>
                            <a:schemeClr val="dk1"/>
                          </a:solidFill>
                          <a:effectLst/>
                          <a:latin typeface="+mn-lt"/>
                          <a:ea typeface="+mn-ea"/>
                          <a:cs typeface="+mn-cs"/>
                        </a:rPr>
                        <a:t> Flutter</a:t>
                      </a:r>
                      <a:r>
                        <a:rPr lang="zh-TW" altLang="en-US" sz="1800" b="0" i="0" kern="1200" dirty="0">
                          <a:solidFill>
                            <a:schemeClr val="dk1"/>
                          </a:solidFill>
                          <a:effectLst/>
                          <a:latin typeface="+mn-lt"/>
                          <a:ea typeface="+mn-ea"/>
                          <a:cs typeface="+mn-cs"/>
                        </a:rPr>
                        <a:t> </a:t>
                      </a:r>
                      <a:r>
                        <a:rPr lang="en-US" altLang="zh-TW" sz="1800" b="0" i="0" kern="1200" dirty="0">
                          <a:solidFill>
                            <a:schemeClr val="dk1"/>
                          </a:solidFill>
                          <a:effectLst/>
                          <a:latin typeface="+mn-lt"/>
                          <a:ea typeface="+mn-ea"/>
                          <a:cs typeface="+mn-cs"/>
                        </a:rPr>
                        <a:t>2018</a:t>
                      </a:r>
                      <a:r>
                        <a:rPr lang="zh-TW" altLang="en-US" sz="1800" b="0" i="0" kern="1200" dirty="0">
                          <a:solidFill>
                            <a:schemeClr val="dk1"/>
                          </a:solidFill>
                          <a:effectLst/>
                          <a:latin typeface="+mn-lt"/>
                          <a:ea typeface="+mn-ea"/>
                          <a:cs typeface="+mn-cs"/>
                        </a:rPr>
                        <a:t>年創立，第三方套件不多。</a:t>
                      </a:r>
                      <a:endParaRPr lang="en-US" altLang="zh-TW" dirty="0"/>
                    </a:p>
                    <a:p>
                      <a:endParaRPr lang="en-US" altLang="zh-TW" dirty="0"/>
                    </a:p>
                    <a:p>
                      <a:r>
                        <a:rPr lang="en-US" altLang="zh-TW" dirty="0"/>
                        <a:t>2.</a:t>
                      </a:r>
                      <a:r>
                        <a:rPr lang="zh-TW" altLang="en-US" sz="1800" b="0" i="0" kern="1200" dirty="0">
                          <a:solidFill>
                            <a:schemeClr val="dk1"/>
                          </a:solidFill>
                          <a:effectLst/>
                          <a:latin typeface="+mn-lt"/>
                          <a:ea typeface="+mn-ea"/>
                          <a:cs typeface="+mn-cs"/>
                        </a:rPr>
                        <a:t>學習資源不豐富，使用公司也比較少。</a:t>
                      </a:r>
                      <a:endParaRPr lang="en-US" altLang="zh-TW" sz="1800" b="0" i="0" kern="1200" dirty="0">
                        <a:solidFill>
                          <a:schemeClr val="dk1"/>
                        </a:solidFill>
                        <a:effectLst/>
                        <a:latin typeface="+mn-lt"/>
                        <a:ea typeface="+mn-ea"/>
                        <a:cs typeface="+mn-cs"/>
                      </a:endParaRPr>
                    </a:p>
                    <a:p>
                      <a:endParaRPr lang="en-US" altLang="zh-TW" sz="1800" b="0" i="0" kern="1200" dirty="0">
                        <a:solidFill>
                          <a:schemeClr val="dk1"/>
                        </a:solidFill>
                        <a:effectLst/>
                        <a:latin typeface="+mn-lt"/>
                        <a:ea typeface="+mn-ea"/>
                        <a:cs typeface="+mn-cs"/>
                      </a:endParaRPr>
                    </a:p>
                    <a:p>
                      <a:r>
                        <a:rPr lang="en-US" altLang="zh-TW" sz="1800" b="0" i="0" kern="1200" dirty="0">
                          <a:solidFill>
                            <a:schemeClr val="dk1"/>
                          </a:solidFill>
                          <a:effectLst/>
                          <a:latin typeface="+mn-lt"/>
                          <a:ea typeface="+mn-ea"/>
                          <a:cs typeface="+mn-cs"/>
                        </a:rPr>
                        <a:t>3.</a:t>
                      </a:r>
                      <a:r>
                        <a:rPr lang="zh-TW" altLang="en-US" sz="1800" b="0" i="0" kern="1200" dirty="0">
                          <a:solidFill>
                            <a:schemeClr val="dk1"/>
                          </a:solidFill>
                          <a:effectLst/>
                          <a:latin typeface="+mn-lt"/>
                          <a:ea typeface="+mn-ea"/>
                          <a:cs typeface="+mn-cs"/>
                        </a:rPr>
                        <a:t> </a:t>
                      </a:r>
                      <a:r>
                        <a:rPr lang="en-US" altLang="zh-TW" sz="1800" b="0" i="0" kern="1200" dirty="0">
                          <a:solidFill>
                            <a:schemeClr val="dk1"/>
                          </a:solidFill>
                          <a:effectLst/>
                          <a:latin typeface="+mn-lt"/>
                          <a:ea typeface="+mn-ea"/>
                          <a:cs typeface="+mn-cs"/>
                        </a:rPr>
                        <a:t>Flutter</a:t>
                      </a:r>
                      <a:r>
                        <a:rPr lang="zh-TW" altLang="en-US" sz="1800" b="0" i="0" kern="1200" dirty="0">
                          <a:solidFill>
                            <a:schemeClr val="dk1"/>
                          </a:solidFill>
                          <a:effectLst/>
                          <a:latin typeface="+mn-lt"/>
                          <a:ea typeface="+mn-ea"/>
                          <a:cs typeface="+mn-cs"/>
                        </a:rPr>
                        <a:t>內建功能相對其他語言較少。</a:t>
                      </a:r>
                      <a:r>
                        <a:rPr lang="zh-TW" altLang="en-US" dirty="0"/>
                        <a:t/>
                      </a:r>
                      <a:br>
                        <a:rPr lang="zh-TW" altLang="en-US" dirty="0"/>
                      </a:br>
                      <a:endParaRPr lang="zh-TW" altLang="en-US" dirty="0"/>
                    </a:p>
                  </a:txBody>
                  <a:tcPr/>
                </a:tc>
                <a:extLst>
                  <a:ext uri="{0D108BD9-81ED-4DB2-BD59-A6C34878D82A}">
                    <a16:rowId xmlns:a16="http://schemas.microsoft.com/office/drawing/2014/main" val="464529803"/>
                  </a:ext>
                </a:extLst>
              </a:tr>
            </a:tbl>
          </a:graphicData>
        </a:graphic>
      </p:graphicFrame>
    </p:spTree>
    <p:extLst>
      <p:ext uri="{BB962C8B-B14F-4D97-AF65-F5344CB8AC3E}">
        <p14:creationId xmlns:p14="http://schemas.microsoft.com/office/powerpoint/2010/main" val="156834100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年终工作总结"/>
</p:tagLst>
</file>

<file path=ppt/theme/theme1.xml><?xml version="1.0" encoding="utf-8"?>
<a:theme xmlns:a="http://schemas.openxmlformats.org/drawingml/2006/main" name="絲縷">
  <a:themeElements>
    <a:clrScheme name="原創">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絲縷">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絲縷">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2151</TotalTime>
  <Words>947</Words>
  <Application>Microsoft Office PowerPoint</Application>
  <PresentationFormat>寬螢幕</PresentationFormat>
  <Paragraphs>185</Paragraphs>
  <Slides>23</Slides>
  <Notes>21</Notes>
  <HiddenSlides>0</HiddenSlides>
  <MMClips>1</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23</vt:i4>
      </vt:variant>
    </vt:vector>
  </HeadingPairs>
  <TitlesOfParts>
    <vt:vector size="38" baseType="lpstr">
      <vt:lpstr>等线</vt:lpstr>
      <vt:lpstr>幼圆</vt:lpstr>
      <vt:lpstr>包图粗朗体</vt:lpstr>
      <vt:lpstr>字魂58号-创中黑</vt:lpstr>
      <vt:lpstr>字魂59号-创粗黑</vt:lpstr>
      <vt:lpstr>微軟正黑體</vt:lpstr>
      <vt:lpstr>新細明體</vt:lpstr>
      <vt:lpstr>標楷體</vt:lpstr>
      <vt:lpstr>arial</vt:lpstr>
      <vt:lpstr>arial</vt:lpstr>
      <vt:lpstr>Calibri</vt:lpstr>
      <vt:lpstr>Century Gothic</vt:lpstr>
      <vt:lpstr>Times New Roman</vt:lpstr>
      <vt:lpstr>Wingdings 3</vt:lpstr>
      <vt:lpstr>絲縷</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SWOT分析</vt:lpstr>
      <vt:lpstr>SWOT 交叉分析</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jefftang</cp:lastModifiedBy>
  <cp:revision>256</cp:revision>
  <dcterms:created xsi:type="dcterms:W3CDTF">2019-07-04T08:14:45Z</dcterms:created>
  <dcterms:modified xsi:type="dcterms:W3CDTF">2021-06-23T09:22:45Z</dcterms:modified>
</cp:coreProperties>
</file>